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4"/>
  </p:notesMasterIdLst>
  <p:handoutMasterIdLst>
    <p:handoutMasterId r:id="rId5"/>
  </p:handoutMasterIdLst>
  <p:sldIdLst>
    <p:sldId id="260" r:id="rId3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A1D0FB-34B5-4D3B-A823-46ED72478707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ha Banegas (CIRSE)" initials="MB(" lastIdx="1" clrIdx="0">
    <p:extLst>
      <p:ext uri="{19B8F6BF-5375-455C-9EA6-DF929625EA0E}">
        <p15:presenceInfo xmlns:p15="http://schemas.microsoft.com/office/powerpoint/2012/main" userId="S-1-5-21-2651319904-341586798-2033076253-4669" providerId="AD"/>
      </p:ext>
    </p:extLst>
  </p:cmAuthor>
  <p:cmAuthor id="2" name="Natasa Aleksic (CIRSE)" initials="NA(" lastIdx="2" clrIdx="1">
    <p:extLst>
      <p:ext uri="{19B8F6BF-5375-455C-9EA6-DF929625EA0E}">
        <p15:presenceInfo xmlns:p15="http://schemas.microsoft.com/office/powerpoint/2012/main" userId="S-1-5-21-2651319904-341586798-2033076253-91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8B8B8"/>
    <a:srgbClr val="B90924"/>
    <a:srgbClr val="502A74"/>
    <a:srgbClr val="E6E0EC"/>
    <a:srgbClr val="00CC99"/>
    <a:srgbClr val="66FF99"/>
    <a:srgbClr val="9999FF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4"/>
    <p:restoredTop sz="94225" autoAdjust="0"/>
  </p:normalViewPr>
  <p:slideViewPr>
    <p:cSldViewPr>
      <p:cViewPr varScale="1">
        <p:scale>
          <a:sx n="149" d="100"/>
          <a:sy n="149" d="100"/>
        </p:scale>
        <p:origin x="656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0409DFA-D775-ABE1-602E-F765AC07B83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7E12AB-A52A-78E3-A531-6D5EEA44AB6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565E8-2268-47A3-B05E-B92E67ACABC2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324044-AFFA-2F0C-C21D-352599C2350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8FA006-6AED-5337-129A-4B266CD8F3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BA527-8EE5-4F2D-B69F-8CFBED73D679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180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D1F91-D8AB-46A4-81BD-170C41F377DC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6A211-0A36-4A8E-A9B2-175F54AAEA4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57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C6A211-0A36-4A8E-A9B2-175F54AAEA4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459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6601310-BCD2-46C1-95E9-73B7D29769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111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3F4FB-CAFA-AB2A-331F-3064FE9EA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D6707-5D32-64F3-FB14-5EEBFAE78A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04656-747E-7A63-CD43-FDAE0F01A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38996-D777-F7E9-4C34-6D4D2579B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CF821-17F0-B0CC-405B-473D7D0D7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153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111FF-7A0A-EE0A-E03F-53AB62102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91FB2E-9830-F8C1-2D6C-D222D05D5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02686-1CBE-81F0-1BDA-EA56C8ACB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B3758-3199-EF3B-BC7F-88A7F69E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A3AA1-8FE8-05A9-BBD2-2EF92A2B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064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8BF7A-BCF1-B9DA-16E1-88CABF0B7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0F8CD-351D-907A-D78B-99A15B37CC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866FEB-A40F-F269-4D00-42C008A139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C4FB1-721B-73F0-32FD-4E7AC2364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55340D-4EB3-D624-4F11-AF570B3FB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73A5D-BCF8-0C88-FE30-43CA7BE7F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346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51E76-4C4B-5B0E-D97C-92D7F920A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C0E95-E95B-A482-D2ED-CB9CBD3BB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CA862-12FA-5D51-00FE-F6A7C89C82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6847BF-C145-B512-B816-64BB381C4D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2160F0-3209-F012-EA88-7F72A70830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11FC68-8D69-9B7A-A121-3C63E528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047CEA-74F7-799C-E17A-9847E98A9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D9C2F4-B36C-E64D-7767-1D38C07C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740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C48A0-BBD6-EE09-6957-7C83719AB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DE061B-2609-F8A7-7DD3-15AA7599C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8E16F-4F21-1676-5CBD-7363F94B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B57814-4214-1B3E-B16D-2655099B2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968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AB31EA-5D2D-3D84-6461-AA57F7E98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9C39DA-112C-6970-1DB5-7F617542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F0123-CA9B-5B46-4916-14FA89D9E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130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5444D-0B7F-CF82-5FD7-B5B2DD5F3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652AC4-1091-DB2B-8369-9B1D0262C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2C106E-A185-2B03-AC0F-0CA62A23A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A174C-3A28-3A6E-9247-281290063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8E4426-680F-59E2-538B-5994E0D24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43036-2BA3-16B1-3A7A-ECAFAA18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299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A2FF6-9048-39A4-845C-D9215B4F4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3E55E6-30BA-4170-F46F-FB3C66CF35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83EAFD-BA15-6B57-5D19-C2D25D0A8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3A67C-945F-3DFD-4512-DFCDCA49A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22D5D4-CAD3-E12D-7868-152C9A93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267DAA-3D9A-3F79-0369-BFE26CE57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0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C4E36-7F18-B00F-417E-BA62EB0B9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15B136-A358-E2BE-1DA7-1B473A617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26CDD3-8098-038D-BA56-C3E9616A0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9B689B-2D69-A8D3-6F29-9A16D33E5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89ACA-D7BA-7781-53F4-A5612E788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170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020EA7-B6C5-C67C-5A42-E03D714C33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55C38D-726A-BDBF-5B17-DBCE97C41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5BDB8-F2FF-44FE-6DCC-6E2CD1F53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1D192-CA9F-2D04-ECCD-06C881EBD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37044-C90A-D8BB-7C7D-61DE27827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66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226B862-3C47-4293-AF46-3AD17CB813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99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sual abstract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75989" y="811147"/>
            <a:ext cx="7932704" cy="417215"/>
          </a:xfrm>
        </p:spPr>
        <p:txBody>
          <a:bodyPr>
            <a:noAutofit/>
          </a:bodyPr>
          <a:lstStyle>
            <a:lvl1pPr>
              <a:defRPr sz="14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Title of </a:t>
            </a:r>
            <a:r>
              <a:rPr lang="de-AT"/>
              <a:t>the article</a:t>
            </a:r>
            <a:r>
              <a:rPr lang="en-GB"/>
              <a:t>; </a:t>
            </a:r>
            <a:r>
              <a:rPr lang="de-AT"/>
              <a:t>Font Arial or Times New Roman, font size 14</a:t>
            </a:r>
            <a:endParaRPr lang="de-AT" dirty="0"/>
          </a:p>
        </p:txBody>
      </p:sp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0CA42E41-50EF-AD8C-236F-1A7004FC1370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3228288" y="1301903"/>
            <a:ext cx="2687424" cy="26379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Methods;</a:t>
            </a:r>
            <a:br>
              <a:rPr lang="en-GB" dirty="0"/>
            </a:br>
            <a:r>
              <a:rPr lang="en-GB" dirty="0"/>
              <a:t>image, table or graph - no text.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86D2C5-219B-56FA-7C58-4184F7922F7A}"/>
              </a:ext>
            </a:extLst>
          </p:cNvPr>
          <p:cNvSpPr txBox="1"/>
          <p:nvPr userDrawn="1"/>
        </p:nvSpPr>
        <p:spPr>
          <a:xfrm>
            <a:off x="395536" y="4125054"/>
            <a:ext cx="8341364" cy="8229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D07B8F4-1FB8-A151-BAF9-56D62424E29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6049476" y="1301903"/>
            <a:ext cx="2687424" cy="263799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Results; </a:t>
            </a:r>
            <a:br>
              <a:rPr lang="en-GB" dirty="0"/>
            </a:br>
            <a:r>
              <a:rPr lang="en-GB" dirty="0"/>
              <a:t>image, table or graph - no text.</a:t>
            </a:r>
          </a:p>
        </p:txBody>
      </p:sp>
      <p:pic>
        <p:nvPicPr>
          <p:cNvPr id="3" name="Grafik 4">
            <a:extLst>
              <a:ext uri="{FF2B5EF4-FFF2-40B4-BE49-F238E27FC236}">
                <a16:creationId xmlns:a16="http://schemas.microsoft.com/office/drawing/2014/main" id="{DEDB9F59-0E02-8BF5-F5AF-EA131CB0A6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9" b="9582"/>
          <a:stretch/>
        </p:blipFill>
        <p:spPr>
          <a:xfrm>
            <a:off x="0" y="0"/>
            <a:ext cx="9144000" cy="766708"/>
          </a:xfrm>
          <a:prstGeom prst="rect">
            <a:avLst/>
          </a:prstGeom>
        </p:spPr>
      </p:pic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B692876C-C3BB-1280-A485-B3206C37B7A6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407100" y="1300139"/>
            <a:ext cx="2687424" cy="26397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Study design/context; </a:t>
            </a:r>
            <a:br>
              <a:rPr lang="en-GB"/>
            </a:br>
            <a:r>
              <a:rPr lang="en-GB"/>
              <a:t>image, table or graph - no text.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4986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B262051-D88F-4810-8224-A7A79E784F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558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abstr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26217" y="822568"/>
            <a:ext cx="7491565" cy="417215"/>
          </a:xfrm>
        </p:spPr>
        <p:txBody>
          <a:bodyPr>
            <a:normAutofit/>
          </a:bodyPr>
          <a:lstStyle>
            <a:lvl1pPr>
              <a:defRPr sz="1600"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AT" dirty="0"/>
              <a:t>Title of </a:t>
            </a:r>
            <a:r>
              <a:rPr lang="de-AT"/>
              <a:t>the Article (Please Capitalize)</a:t>
            </a:r>
            <a:br>
              <a:rPr lang="de-AT"/>
            </a:br>
            <a:r>
              <a:rPr lang="de-AT"/>
              <a:t>Font Arial or Times New Roman, Font Size 16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23529" y="1347976"/>
            <a:ext cx="2774648" cy="316799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Study design/context; </a:t>
            </a:r>
            <a:br>
              <a:rPr lang="en-GB" dirty="0"/>
            </a:br>
            <a:r>
              <a:rPr lang="en-GB" dirty="0"/>
              <a:t>image, table or graph - no text.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1D4319F-5931-41A1-879D-316E4400E8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  <p:sp>
        <p:nvSpPr>
          <p:cNvPr id="18" name="Inhaltsplatzhalter 3">
            <a:extLst>
              <a:ext uri="{FF2B5EF4-FFF2-40B4-BE49-F238E27FC236}">
                <a16:creationId xmlns:a16="http://schemas.microsoft.com/office/drawing/2014/main" id="{0CA42E41-50EF-AD8C-236F-1A7004FC1370}"/>
              </a:ext>
            </a:extLst>
          </p:cNvPr>
          <p:cNvSpPr>
            <a:spLocks noGrp="1"/>
          </p:cNvSpPr>
          <p:nvPr>
            <p:ph sz="half" idx="12" hasCustomPrompt="1"/>
          </p:nvPr>
        </p:nvSpPr>
        <p:spPr>
          <a:xfrm>
            <a:off x="3180720" y="1344358"/>
            <a:ext cx="2687424" cy="316437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Methods;</a:t>
            </a:r>
            <a:br>
              <a:rPr lang="en-GB" dirty="0"/>
            </a:br>
            <a:r>
              <a:rPr lang="en-GB" dirty="0"/>
              <a:t>image, table or graph - no text.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86D2C5-219B-56FA-7C58-4184F7922F7A}"/>
              </a:ext>
            </a:extLst>
          </p:cNvPr>
          <p:cNvSpPr txBox="1"/>
          <p:nvPr userDrawn="1"/>
        </p:nvSpPr>
        <p:spPr>
          <a:xfrm>
            <a:off x="323528" y="4591591"/>
            <a:ext cx="8424936" cy="5004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7D448DB-D114-5B7E-E2B7-1BCEE7478EA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4587974"/>
            <a:ext cx="8424936" cy="504056"/>
          </a:xfrm>
        </p:spPr>
        <p:txBody>
          <a:bodyPr>
            <a:noAutofit/>
          </a:bodyPr>
          <a:lstStyle>
            <a:lvl1pPr marL="0" indent="0"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  <a:lvl4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Key takeaways, max. </a:t>
            </a:r>
            <a:r>
              <a:rPr lang="en-US"/>
              <a:t>100 words; font Arial or Times New Roman, font size 12.</a:t>
            </a:r>
            <a:endParaRPr lang="en-GB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D07B8F4-1FB8-A151-BAF9-56D62424E29D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5963280" y="1347976"/>
            <a:ext cx="2785184" cy="316437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ctr">
              <a:buNone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Results; </a:t>
            </a:r>
            <a:br>
              <a:rPr lang="en-GB" dirty="0"/>
            </a:br>
            <a:r>
              <a:rPr lang="en-GB" dirty="0"/>
              <a:t>image, table or graph - no text.</a:t>
            </a:r>
          </a:p>
        </p:txBody>
      </p:sp>
    </p:spTree>
    <p:extLst>
      <p:ext uri="{BB962C8B-B14F-4D97-AF65-F5344CB8AC3E}">
        <p14:creationId xmlns:p14="http://schemas.microsoft.com/office/powerpoint/2010/main" val="368061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46DAD42-38FE-4B5F-9206-7AA1A96A6C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38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F880BAF-25B5-4646-8688-EA8956BFA5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709548-1D12-D3C3-D1D3-A05D0007753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6004" y="1566249"/>
            <a:ext cx="2375991" cy="2376090"/>
          </a:xfr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CBF420-D80A-F620-3785-EDF7414D2C8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140200" y="1563688"/>
            <a:ext cx="2159992" cy="23760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77A478E-8FD0-4045-B60D-AB5602A3590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35800" y="1492250"/>
            <a:ext cx="2000696" cy="2663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731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3B9E0C24-FD84-433C-A9A1-212EAD67DB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91440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20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F9F99-4ECC-F833-4F4C-48DF41051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89398-C84F-EE84-A84A-259AB44F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C7CF7-B1FC-0B0F-FA18-3B9FD6153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1A943-D657-D904-CDF3-9637054F1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2D954-76E4-1B8F-9A2B-A725DA55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878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8651E-7EAF-4611-B03E-7082763CB9BE}" type="datetimeFigureOut">
              <a:rPr lang="de-AT" smtClean="0"/>
              <a:t>09.02.24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EAECF-7086-45B2-8874-828A8139E49C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801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60" r:id="rId3"/>
    <p:sldLayoutId id="2147483652" r:id="rId4"/>
    <p:sldLayoutId id="2147483653" r:id="rId5"/>
    <p:sldLayoutId id="2147483654" r:id="rId6"/>
    <p:sldLayoutId id="2147483655" r:id="rId7"/>
    <p:sldLayoutId id="214748365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4C2B73-8D31-0B3D-5757-0C9069A69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08C774-8B38-4DDD-4A87-15C952954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B6FFE-063B-FB81-CB50-1978DE73E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8870A-62C8-401A-A287-C48EFB6166E6}" type="datetimeFigureOut">
              <a:rPr lang="en-GB" smtClean="0"/>
              <a:t>09/02/2024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F326B-0497-555F-12BE-EE94CC6018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53077-2FC4-864B-5B9B-F656CA266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F8FDF-581F-4595-A88C-F9E44F47125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21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1.emf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microsoft.com/office/2007/relationships/hdphoto" Target="../media/hdphoto3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svg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microsoft.com/office/2007/relationships/hdphoto" Target="../media/hdphoto2.wdp"/><Relationship Id="rId4" Type="http://schemas.openxmlformats.org/officeDocument/2006/relationships/image" Target="../media/image5.svg"/><Relationship Id="rId9" Type="http://schemas.openxmlformats.org/officeDocument/2006/relationships/image" Target="../media/image9.png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BD339-0DED-1D46-4C8D-5973056E7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22868-893A-1BF1-3FEB-2D0986D6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811147"/>
            <a:ext cx="8928992" cy="417215"/>
          </a:xfrm>
        </p:spPr>
        <p:txBody>
          <a:bodyPr/>
          <a:lstStyle/>
          <a:p>
            <a:pPr>
              <a:spcAft>
                <a:spcPts val="200"/>
              </a:spcAft>
            </a:pPr>
            <a:r>
              <a:rPr lang="en-GB" dirty="0"/>
              <a:t>The status of academic interventional radiologists in Germany with focus on women: </a:t>
            </a:r>
            <a:br>
              <a:rPr lang="en-GB" dirty="0"/>
            </a:br>
            <a:r>
              <a:rPr lang="en-GB" dirty="0"/>
              <a:t>How can we do better?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9987D82-23DB-2730-399D-0484406D808B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228288" y="1301903"/>
            <a:ext cx="5508612" cy="271000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F4479F-4B36-9735-08EC-BF4FE789B7B8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407100" y="1300139"/>
            <a:ext cx="2687424" cy="2711771"/>
          </a:xfrm>
          <a:solidFill>
            <a:srgbClr val="B90924"/>
          </a:solidFill>
        </p:spPr>
        <p:txBody>
          <a:bodyPr numCol="2">
            <a:normAutofit lnSpcReduction="10000"/>
          </a:bodyPr>
          <a:lstStyle/>
          <a:p>
            <a:endParaRPr lang="en-GB" sz="1200" b="1" dirty="0"/>
          </a:p>
          <a:p>
            <a:pPr marL="1203325"/>
            <a:endParaRPr lang="en-GB" sz="1200" b="1" dirty="0"/>
          </a:p>
          <a:p>
            <a:pPr marL="1203325"/>
            <a:endParaRPr lang="en-GB" sz="1200" b="1" dirty="0"/>
          </a:p>
          <a:p>
            <a:pPr marL="1203325"/>
            <a:endParaRPr lang="en-GB" sz="1200" b="1" dirty="0"/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r>
              <a:rPr lang="en-GB" sz="1200" b="1" dirty="0">
                <a:solidFill>
                  <a:schemeClr val="bg1"/>
                </a:solidFill>
              </a:rPr>
              <a:t>only 14% female </a:t>
            </a:r>
            <a:r>
              <a:rPr lang="en-GB" sz="1200" b="1" dirty="0" err="1">
                <a:solidFill>
                  <a:schemeClr val="bg1"/>
                </a:solidFill>
              </a:rPr>
              <a:t>DeGIR</a:t>
            </a:r>
            <a:r>
              <a:rPr lang="en-GB" sz="1200" b="1" dirty="0">
                <a:solidFill>
                  <a:schemeClr val="bg1"/>
                </a:solidFill>
              </a:rPr>
              <a:t>-members and even less women in IR research</a:t>
            </a: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endParaRPr lang="en-GB" sz="1200" b="1" dirty="0">
              <a:solidFill>
                <a:schemeClr val="bg1"/>
              </a:solidFill>
            </a:endParaRPr>
          </a:p>
          <a:p>
            <a:pPr marL="57150"/>
            <a:r>
              <a:rPr lang="en-GB" sz="1200" b="1" dirty="0">
                <a:solidFill>
                  <a:schemeClr val="bg1"/>
                </a:solidFill>
              </a:rPr>
              <a:t>anonymous, voluntary online survey on situation of interventional radiologists 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5E62EFE-38F2-1927-3BDB-150B06D35D7A}"/>
              </a:ext>
            </a:extLst>
          </p:cNvPr>
          <p:cNvSpPr txBox="1"/>
          <p:nvPr/>
        </p:nvSpPr>
        <p:spPr>
          <a:xfrm>
            <a:off x="407099" y="4117017"/>
            <a:ext cx="832980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b="1" dirty="0"/>
              <a:t>Women and </a:t>
            </a:r>
            <a:r>
              <a:rPr lang="de-DE" sz="1200" b="1" dirty="0" err="1"/>
              <a:t>men</a:t>
            </a:r>
            <a:r>
              <a:rPr lang="de-DE" sz="1200" b="1" dirty="0"/>
              <a:t> </a:t>
            </a:r>
            <a:r>
              <a:rPr lang="de-DE" sz="1200" b="1" dirty="0" err="1"/>
              <a:t>did</a:t>
            </a:r>
            <a:r>
              <a:rPr lang="de-DE" sz="1200" b="1" dirty="0"/>
              <a:t> </a:t>
            </a:r>
            <a:r>
              <a:rPr lang="de-DE" sz="1200" b="1" dirty="0" err="1"/>
              <a:t>research</a:t>
            </a:r>
            <a:r>
              <a:rPr lang="de-DE" sz="1200" b="1" dirty="0"/>
              <a:t> </a:t>
            </a:r>
            <a:r>
              <a:rPr lang="de-DE" sz="1200" b="1" dirty="0" err="1"/>
              <a:t>under</a:t>
            </a:r>
            <a:r>
              <a:rPr lang="de-DE" sz="1200" b="1" dirty="0"/>
              <a:t> </a:t>
            </a:r>
            <a:r>
              <a:rPr lang="de-DE" sz="1200" b="1" dirty="0" err="1"/>
              <a:t>the</a:t>
            </a:r>
            <a:r>
              <a:rPr lang="de-DE" sz="1200" b="1" dirty="0"/>
              <a:t> same </a:t>
            </a:r>
            <a:r>
              <a:rPr lang="de-DE" sz="1200" b="1" dirty="0" err="1"/>
              <a:t>circumstances</a:t>
            </a:r>
            <a:r>
              <a:rPr lang="de-DE" sz="1200" b="1" dirty="0"/>
              <a:t> </a:t>
            </a:r>
            <a:r>
              <a:rPr lang="de-DE" sz="1200" b="1" dirty="0" err="1"/>
              <a:t>regarding</a:t>
            </a:r>
            <a:r>
              <a:rPr lang="de-DE" sz="1200" b="1" dirty="0"/>
              <a:t> </a:t>
            </a:r>
            <a:r>
              <a:rPr lang="de-DE" sz="1200" b="1" dirty="0" err="1"/>
              <a:t>family-friendliness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</a:t>
            </a:r>
            <a:r>
              <a:rPr lang="de-DE" sz="1200" b="1" dirty="0" err="1"/>
              <a:t>their</a:t>
            </a:r>
            <a:r>
              <a:rPr lang="de-DE" sz="1200" b="1" dirty="0"/>
              <a:t> </a:t>
            </a:r>
            <a:r>
              <a:rPr lang="de-DE" sz="1200" b="1" dirty="0" err="1"/>
              <a:t>institutions</a:t>
            </a:r>
            <a:r>
              <a:rPr lang="de-DE" sz="1200" b="1" dirty="0"/>
              <a:t> and </a:t>
            </a:r>
            <a:r>
              <a:rPr lang="de-DE" sz="1200" b="1" dirty="0" err="1"/>
              <a:t>investment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time. Women </a:t>
            </a:r>
            <a:r>
              <a:rPr lang="de-DE" sz="1200" b="1" dirty="0" err="1"/>
              <a:t>were</a:t>
            </a:r>
            <a:r>
              <a:rPr lang="de-DE" sz="1200" b="1" dirty="0"/>
              <a:t> </a:t>
            </a:r>
            <a:r>
              <a:rPr lang="de-DE" sz="1200" b="1" dirty="0" err="1"/>
              <a:t>underrepresented</a:t>
            </a:r>
            <a:r>
              <a:rPr lang="de-DE" sz="1200" b="1" dirty="0"/>
              <a:t> in IR </a:t>
            </a:r>
            <a:r>
              <a:rPr lang="de-DE" sz="1200" b="1" dirty="0" err="1"/>
              <a:t>research</a:t>
            </a:r>
            <a:r>
              <a:rPr lang="de-DE" sz="1200" b="1" dirty="0"/>
              <a:t>. More </a:t>
            </a:r>
            <a:r>
              <a:rPr lang="de-DE" sz="1200" b="1" dirty="0" err="1"/>
              <a:t>women</a:t>
            </a:r>
            <a:r>
              <a:rPr lang="de-DE" sz="1200" b="1" dirty="0"/>
              <a:t> </a:t>
            </a:r>
            <a:r>
              <a:rPr lang="de-DE" sz="1200" b="1" dirty="0" err="1"/>
              <a:t>granted</a:t>
            </a:r>
            <a:r>
              <a:rPr lang="de-DE" sz="1200" b="1" dirty="0"/>
              <a:t> </a:t>
            </a:r>
            <a:r>
              <a:rPr lang="de-DE" sz="1200" b="1" dirty="0" err="1"/>
              <a:t>protected</a:t>
            </a:r>
            <a:r>
              <a:rPr lang="de-DE" sz="1200" b="1" dirty="0"/>
              <a:t> </a:t>
            </a:r>
            <a:r>
              <a:rPr lang="de-DE" sz="1200" b="1" dirty="0" err="1"/>
              <a:t>research</a:t>
            </a:r>
            <a:r>
              <a:rPr lang="de-DE" sz="1200" b="1" dirty="0"/>
              <a:t> time. </a:t>
            </a:r>
            <a:r>
              <a:rPr lang="de-DE" sz="1200" b="1" dirty="0" err="1"/>
              <a:t>Protected</a:t>
            </a:r>
            <a:r>
              <a:rPr lang="de-DE" sz="1200" b="1" dirty="0"/>
              <a:t> </a:t>
            </a:r>
            <a:r>
              <a:rPr lang="de-DE" sz="1200" b="1" dirty="0" err="1"/>
              <a:t>research</a:t>
            </a:r>
            <a:r>
              <a:rPr lang="de-DE" sz="1200" b="1" dirty="0"/>
              <a:t> time </a:t>
            </a:r>
            <a:r>
              <a:rPr lang="de-DE" sz="1200" b="1" dirty="0" err="1"/>
              <a:t>without</a:t>
            </a:r>
            <a:r>
              <a:rPr lang="de-DE" sz="1200" b="1" dirty="0"/>
              <a:t> additional </a:t>
            </a:r>
            <a:r>
              <a:rPr lang="de-DE" sz="1200" b="1" dirty="0" err="1"/>
              <a:t>obligations</a:t>
            </a:r>
            <a:r>
              <a:rPr lang="de-DE" sz="1200" b="1" dirty="0"/>
              <a:t> </a:t>
            </a:r>
            <a:r>
              <a:rPr lang="de-DE" sz="1200" b="1" dirty="0" err="1"/>
              <a:t>should</a:t>
            </a:r>
            <a:r>
              <a:rPr lang="de-DE" sz="1200" b="1" dirty="0"/>
              <a:t> </a:t>
            </a:r>
            <a:r>
              <a:rPr lang="de-DE" sz="1200" b="1" dirty="0" err="1"/>
              <a:t>be</a:t>
            </a:r>
            <a:r>
              <a:rPr lang="de-DE" sz="1200" b="1" dirty="0"/>
              <a:t> a </a:t>
            </a:r>
            <a:r>
              <a:rPr lang="de-DE" sz="1200" b="1" dirty="0" err="1"/>
              <a:t>focus</a:t>
            </a:r>
            <a:r>
              <a:rPr lang="de-DE" sz="1200" b="1" dirty="0"/>
              <a:t> </a:t>
            </a:r>
            <a:r>
              <a:rPr lang="de-DE" sz="1200" b="1" dirty="0" err="1"/>
              <a:t>of</a:t>
            </a:r>
            <a:r>
              <a:rPr lang="de-DE" sz="1200" b="1" dirty="0"/>
              <a:t> </a:t>
            </a:r>
            <a:r>
              <a:rPr lang="de-DE" sz="1200" b="1" dirty="0" err="1"/>
              <a:t>mentoring</a:t>
            </a:r>
            <a:r>
              <a:rPr lang="de-DE" sz="1200" b="1" dirty="0"/>
              <a:t> </a:t>
            </a:r>
            <a:r>
              <a:rPr lang="de-DE" sz="1200" b="1" dirty="0" err="1"/>
              <a:t>programs</a:t>
            </a:r>
            <a:r>
              <a:rPr lang="de-DE" sz="1200" b="1" dirty="0"/>
              <a:t> </a:t>
            </a:r>
            <a:r>
              <a:rPr lang="de-DE" sz="1200" b="1" dirty="0" err="1"/>
              <a:t>as</a:t>
            </a:r>
            <a:r>
              <a:rPr lang="de-DE" sz="1200" b="1" dirty="0"/>
              <a:t> </a:t>
            </a:r>
            <a:r>
              <a:rPr lang="de-DE" sz="1200" b="1" dirty="0" err="1"/>
              <a:t>it</a:t>
            </a:r>
            <a:r>
              <a:rPr lang="de-DE" sz="1200" b="1" dirty="0"/>
              <a:t> </a:t>
            </a:r>
            <a:r>
              <a:rPr lang="de-DE" sz="1200" b="1" dirty="0" err="1"/>
              <a:t>is</a:t>
            </a:r>
            <a:r>
              <a:rPr lang="de-DE" sz="1200" b="1" dirty="0"/>
              <a:t> </a:t>
            </a:r>
            <a:r>
              <a:rPr lang="de-DE" sz="1200" b="1" dirty="0" err="1"/>
              <a:t>correlated</a:t>
            </a:r>
            <a:r>
              <a:rPr lang="de-DE" sz="1200" b="1" dirty="0"/>
              <a:t> </a:t>
            </a:r>
            <a:r>
              <a:rPr lang="de-DE" sz="1200" b="1" dirty="0" err="1"/>
              <a:t>with</a:t>
            </a:r>
            <a:r>
              <a:rPr lang="de-DE" sz="1200" b="1" dirty="0"/>
              <a:t> </a:t>
            </a:r>
            <a:r>
              <a:rPr lang="de-DE" sz="1200" b="1" dirty="0" err="1"/>
              <a:t>grant</a:t>
            </a:r>
            <a:r>
              <a:rPr lang="de-DE" sz="1200" b="1" dirty="0"/>
              <a:t> </a:t>
            </a:r>
            <a:r>
              <a:rPr lang="de-DE" sz="1200" b="1" dirty="0" err="1"/>
              <a:t>funding</a:t>
            </a:r>
            <a:r>
              <a:rPr lang="de-DE" sz="1200" b="1" dirty="0"/>
              <a:t>. Many </a:t>
            </a:r>
            <a:r>
              <a:rPr lang="de-DE" sz="1200" b="1" dirty="0" err="1"/>
              <a:t>women</a:t>
            </a:r>
            <a:r>
              <a:rPr lang="de-DE" sz="1200" b="1" dirty="0"/>
              <a:t> in IR </a:t>
            </a:r>
            <a:r>
              <a:rPr lang="de-DE" sz="1200" b="1" dirty="0" err="1"/>
              <a:t>research</a:t>
            </a:r>
            <a:r>
              <a:rPr lang="de-DE" sz="1200" b="1" dirty="0"/>
              <a:t> </a:t>
            </a:r>
            <a:r>
              <a:rPr lang="de-DE" sz="1200" b="1" dirty="0" err="1"/>
              <a:t>are</a:t>
            </a:r>
            <a:r>
              <a:rPr lang="de-DE" sz="1200" b="1" dirty="0"/>
              <a:t> </a:t>
            </a:r>
            <a:r>
              <a:rPr lang="de-DE" sz="1200" b="1" dirty="0" err="1"/>
              <a:t>younger</a:t>
            </a:r>
            <a:r>
              <a:rPr lang="de-DE" sz="1200" b="1" dirty="0"/>
              <a:t> and not in </a:t>
            </a:r>
            <a:r>
              <a:rPr lang="de-DE" sz="1200" b="1" dirty="0" err="1"/>
              <a:t>leading</a:t>
            </a:r>
            <a:r>
              <a:rPr lang="de-DE" sz="1200" b="1" dirty="0"/>
              <a:t> </a:t>
            </a:r>
            <a:r>
              <a:rPr lang="de-DE" sz="1200" b="1" dirty="0" err="1"/>
              <a:t>positions</a:t>
            </a:r>
            <a:r>
              <a:rPr lang="de-DE" sz="1200" b="1" dirty="0"/>
              <a:t>. </a:t>
            </a:r>
            <a:r>
              <a:rPr lang="de-DE" sz="1200" b="1" dirty="0" err="1"/>
              <a:t>Female</a:t>
            </a:r>
            <a:r>
              <a:rPr lang="de-DE" sz="1200" b="1" dirty="0"/>
              <a:t> </a:t>
            </a:r>
            <a:r>
              <a:rPr lang="de-DE" sz="1200" b="1" dirty="0" err="1"/>
              <a:t>mentors</a:t>
            </a:r>
            <a:r>
              <a:rPr lang="de-DE" sz="1200" b="1" dirty="0"/>
              <a:t> </a:t>
            </a:r>
            <a:r>
              <a:rPr lang="de-DE" sz="1200" b="1" dirty="0" err="1"/>
              <a:t>are</a:t>
            </a:r>
            <a:r>
              <a:rPr lang="de-DE" sz="1200" b="1" dirty="0"/>
              <a:t> </a:t>
            </a:r>
            <a:r>
              <a:rPr lang="de-DE" sz="1200" b="1" dirty="0" err="1"/>
              <a:t>needed</a:t>
            </a:r>
            <a:r>
              <a:rPr lang="de-DE" sz="1200" b="1" dirty="0"/>
              <a:t> </a:t>
            </a:r>
            <a:r>
              <a:rPr lang="de-DE" sz="1200" b="1" dirty="0" err="1"/>
              <a:t>to</a:t>
            </a:r>
            <a:r>
              <a:rPr lang="de-DE" sz="1200" b="1" dirty="0"/>
              <a:t> </a:t>
            </a:r>
            <a:r>
              <a:rPr lang="de-DE" sz="1200" b="1" dirty="0" err="1"/>
              <a:t>advance</a:t>
            </a:r>
            <a:r>
              <a:rPr lang="de-DE" sz="1200" b="1" dirty="0"/>
              <a:t> </a:t>
            </a:r>
            <a:r>
              <a:rPr lang="de-DE" sz="1200" b="1" dirty="0" err="1"/>
              <a:t>academic</a:t>
            </a:r>
            <a:r>
              <a:rPr lang="de-DE" sz="1200" b="1" dirty="0"/>
              <a:t> IR in Germany </a:t>
            </a:r>
            <a:r>
              <a:rPr lang="de-DE" sz="1200" b="1" dirty="0" err="1"/>
              <a:t>further</a:t>
            </a:r>
            <a:r>
              <a:rPr lang="de-DE" sz="1200" b="1" dirty="0"/>
              <a:t>.</a:t>
            </a:r>
          </a:p>
        </p:txBody>
      </p:sp>
      <p:pic>
        <p:nvPicPr>
          <p:cNvPr id="23" name="Grafik 22" descr="Kinder mit einfarbiger Füllung">
            <a:extLst>
              <a:ext uri="{FF2B5EF4-FFF2-40B4-BE49-F238E27FC236}">
                <a16:creationId xmlns:a16="http://schemas.microsoft.com/office/drawing/2014/main" id="{612310C6-06D9-4CE8-04DC-8E177F122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6584" y="1509530"/>
            <a:ext cx="1134228" cy="1134228"/>
          </a:xfrm>
          <a:prstGeom prst="rect">
            <a:avLst/>
          </a:prstGeom>
        </p:spPr>
      </p:pic>
      <p:pic>
        <p:nvPicPr>
          <p:cNvPr id="24" name="Grafik 23" descr="Prüfliste mit einfarbiger Füllung">
            <a:extLst>
              <a:ext uri="{FF2B5EF4-FFF2-40B4-BE49-F238E27FC236}">
                <a16:creationId xmlns:a16="http://schemas.microsoft.com/office/drawing/2014/main" id="{4E42B10B-8E63-478A-65E1-028FA69DAA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47411" y="1622624"/>
            <a:ext cx="942001" cy="94200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FEA944-7770-4A68-A7D6-82A6B069E0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5856" y="1334887"/>
            <a:ext cx="1925258" cy="129173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8CB8F7C-ABDD-4BC7-76F2-10E5D5C8D0AF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1668"/>
          <a:stretch/>
        </p:blipFill>
        <p:spPr>
          <a:xfrm>
            <a:off x="6921749" y="1319041"/>
            <a:ext cx="1800200" cy="130186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2473CE0B-DF8C-E9DD-C67E-D8F7DDBE3504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2833"/>
          <a:stretch/>
        </p:blipFill>
        <p:spPr>
          <a:xfrm>
            <a:off x="5076056" y="1329171"/>
            <a:ext cx="1830743" cy="1291732"/>
          </a:xfrm>
          <a:prstGeom prst="rect">
            <a:avLst/>
          </a:prstGeom>
        </p:spPr>
      </p:pic>
      <p:sp>
        <p:nvSpPr>
          <p:cNvPr id="12" name="Pfeil nach rechts 11">
            <a:extLst>
              <a:ext uri="{FF2B5EF4-FFF2-40B4-BE49-F238E27FC236}">
                <a16:creationId xmlns:a16="http://schemas.microsoft.com/office/drawing/2014/main" id="{FCFEA02E-1530-4964-2ECE-BBFDCE1EA11D}"/>
              </a:ext>
            </a:extLst>
          </p:cNvPr>
          <p:cNvSpPr/>
          <p:nvPr/>
        </p:nvSpPr>
        <p:spPr>
          <a:xfrm>
            <a:off x="1813647" y="2046205"/>
            <a:ext cx="230380" cy="14401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9D7023BE-F83C-2726-27E3-12192F2AED63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b="3352"/>
          <a:stretch/>
        </p:blipFill>
        <p:spPr>
          <a:xfrm>
            <a:off x="5593543" y="2873798"/>
            <a:ext cx="3012649" cy="1099966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C42A9056-390D-1E8F-9F01-2D5AEBFEFAD5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25580" b="3791"/>
          <a:stretch/>
        </p:blipFill>
        <p:spPr>
          <a:xfrm>
            <a:off x="3351519" y="2868606"/>
            <a:ext cx="2242024" cy="1099966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65D4CA2C-4234-517A-DE63-E808C4A9511A}"/>
              </a:ext>
            </a:extLst>
          </p:cNvPr>
          <p:cNvSpPr txBox="1"/>
          <p:nvPr/>
        </p:nvSpPr>
        <p:spPr>
          <a:xfrm>
            <a:off x="3298399" y="2696491"/>
            <a:ext cx="2295144" cy="1277273"/>
          </a:xfrm>
          <a:prstGeom prst="rect">
            <a:avLst/>
          </a:prstGeom>
          <a:noFill/>
          <a:ln>
            <a:solidFill>
              <a:srgbClr val="B8B8B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/>
              <a:t>LEVEL OF EDUCATION</a:t>
            </a:r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51B76F3-FBE6-165B-2CC7-C3E26C660FE0}"/>
              </a:ext>
            </a:extLst>
          </p:cNvPr>
          <p:cNvSpPr txBox="1"/>
          <p:nvPr/>
        </p:nvSpPr>
        <p:spPr>
          <a:xfrm>
            <a:off x="5580112" y="2696491"/>
            <a:ext cx="2295144" cy="1277273"/>
          </a:xfrm>
          <a:prstGeom prst="rect">
            <a:avLst/>
          </a:prstGeom>
          <a:noFill/>
          <a:ln>
            <a:solidFill>
              <a:srgbClr val="B8B8B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/>
              <a:t>AGE</a:t>
            </a:r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  <a:p>
            <a:pPr algn="ctr"/>
            <a:endParaRPr lang="de-DE" sz="1100" b="1" dirty="0"/>
          </a:p>
        </p:txBody>
      </p:sp>
    </p:spTree>
    <p:extLst>
      <p:ext uri="{BB962C8B-B14F-4D97-AF65-F5344CB8AC3E}">
        <p14:creationId xmlns:p14="http://schemas.microsoft.com/office/powerpoint/2010/main" val="1303381187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Macintosh PowerPoint</Application>
  <PresentationFormat>Bildschirmpräsentation (16:9)</PresentationFormat>
  <Paragraphs>30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Larissa</vt:lpstr>
      <vt:lpstr>Custom Design</vt:lpstr>
      <vt:lpstr>The status of academic interventional radiologists in Germany with focus on women:  How can we do better?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Silvia Prinz</dc:creator>
  <cp:lastModifiedBy>sophia.blum@ukdd.de</cp:lastModifiedBy>
  <cp:revision>204</cp:revision>
  <dcterms:created xsi:type="dcterms:W3CDTF">2018-09-14T16:58:27Z</dcterms:created>
  <dcterms:modified xsi:type="dcterms:W3CDTF">2024-02-09T19:05:10Z</dcterms:modified>
</cp:coreProperties>
</file>