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4.xml" ContentType="application/vnd.openxmlformats-officedocument.themeOverr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689" r:id="rId2"/>
    <p:sldId id="745" r:id="rId3"/>
    <p:sldId id="747" r:id="rId4"/>
    <p:sldId id="746" r:id="rId5"/>
    <p:sldId id="742" r:id="rId6"/>
    <p:sldId id="700" r:id="rId7"/>
  </p:sldIdLst>
  <p:sldSz cx="9144000" cy="6858000" type="screen4x3"/>
  <p:notesSz cx="6858000" cy="987266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7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BE49"/>
    <a:srgbClr val="A9F7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24" autoAdjust="0"/>
    <p:restoredTop sz="96374" autoAdjust="0"/>
  </p:normalViewPr>
  <p:slideViewPr>
    <p:cSldViewPr snapToGrid="0">
      <p:cViewPr>
        <p:scale>
          <a:sx n="112" d="100"/>
          <a:sy n="112" d="100"/>
        </p:scale>
        <p:origin x="2336" y="504"/>
      </p:cViewPr>
      <p:guideLst>
        <p:guide orient="horz" pos="111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PowerPoint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midf\Dropbox\desktop\Backup%20manuscript%202022-05-15\raw%20data%20MS\iso%202%20stoichiometry-%20copied%20from%20ppt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79646">
                <a:lumMod val="60000"/>
                <a:lumOff val="40000"/>
              </a:srgbClr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'iso1-n'!$V$33:$V$36</c:f>
                <c:numCache>
                  <c:formatCode>General</c:formatCode>
                  <c:ptCount val="4"/>
                  <c:pt idx="0">
                    <c:v>4.7282362922728902E-3</c:v>
                  </c:pt>
                  <c:pt idx="1">
                    <c:v>4.3377539163730883E-3</c:v>
                  </c:pt>
                  <c:pt idx="2">
                    <c:v>1.8256371821156526E-3</c:v>
                  </c:pt>
                  <c:pt idx="3">
                    <c:v>3.0663089867458168E-3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'iso1-n'!$T$33:$T$36</c:f>
              <c:strCache>
                <c:ptCount val="4"/>
                <c:pt idx="0">
                  <c:v>MBD6</c:v>
                </c:pt>
                <c:pt idx="1">
                  <c:v>ASXL2</c:v>
                </c:pt>
                <c:pt idx="2">
                  <c:v>KDM1B</c:v>
                </c:pt>
                <c:pt idx="3">
                  <c:v>BAP1</c:v>
                </c:pt>
              </c:strCache>
            </c:strRef>
          </c:cat>
          <c:val>
            <c:numRef>
              <c:f>'iso1-n'!$U$33:$U$36</c:f>
              <c:numCache>
                <c:formatCode>General</c:formatCode>
                <c:ptCount val="4"/>
                <c:pt idx="0">
                  <c:v>6.9463293076491975E-2</c:v>
                </c:pt>
                <c:pt idx="1">
                  <c:v>5.7313615750616144E-2</c:v>
                </c:pt>
                <c:pt idx="2">
                  <c:v>4.7724482398196814E-2</c:v>
                </c:pt>
                <c:pt idx="3">
                  <c:v>2.8729921679834413E-2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9-4656-BEC9-742266C864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240169344"/>
        <c:axId val="240170880"/>
      </c:barChart>
      <c:catAx>
        <c:axId val="24016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DE"/>
          </a:p>
        </c:txPr>
        <c:crossAx val="240170880"/>
        <c:crosses val="autoZero"/>
        <c:auto val="1"/>
        <c:lblAlgn val="ctr"/>
        <c:lblOffset val="100"/>
        <c:noMultiLvlLbl val="0"/>
      </c:catAx>
      <c:valAx>
        <c:axId val="2401708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DE"/>
          </a:p>
        </c:txPr>
        <c:crossAx val="240169344"/>
        <c:crosses val="autoZero"/>
        <c:crossBetween val="between"/>
        <c:majorUnit val="2.0000000000000004E-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DE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2-880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invertIfNegative val="0"/>
          <c:errBars>
            <c:errBarType val="plus"/>
            <c:errValType val="cust"/>
            <c:noEndCap val="0"/>
            <c:plus>
              <c:numRef>
                <c:f>'[Chart in Microsoft PowerPoint]1-Hela_UTXL_1-800_nuc (2)'!$T$35:$T$38</c:f>
                <c:numCache>
                  <c:formatCode>General</c:formatCode>
                  <c:ptCount val="4"/>
                  <c:pt idx="0">
                    <c:v>8.8842856769795017E-2</c:v>
                  </c:pt>
                  <c:pt idx="1">
                    <c:v>3.6649644522859334E-2</c:v>
                  </c:pt>
                  <c:pt idx="2">
                    <c:v>4.7301116476684592E-3</c:v>
                  </c:pt>
                </c:numCache>
              </c:numRef>
            </c:plus>
            <c:minus>
              <c:numRef>
                <c:f>'[Chart in Microsoft PowerPoint]1-Hela_UTXL_1-800_nuc (2)'!$T$35:$T$38</c:f>
                <c:numCache>
                  <c:formatCode>General</c:formatCode>
                  <c:ptCount val="4"/>
                  <c:pt idx="0">
                    <c:v>8.8842856769795017E-2</c:v>
                  </c:pt>
                  <c:pt idx="1">
                    <c:v>3.6649644522859334E-2</c:v>
                  </c:pt>
                  <c:pt idx="2">
                    <c:v>4.7301116476684592E-3</c:v>
                  </c:pt>
                </c:numCache>
              </c:numRef>
            </c:minus>
          </c:errBars>
          <c:cat>
            <c:strRef>
              <c:f>'[Chart in Microsoft PowerPoint]1-Hela_UTXL_1-800_nuc (2)'!$R$35:$R$38</c:f>
              <c:strCache>
                <c:ptCount val="4"/>
                <c:pt idx="0">
                  <c:v>ELMSAN1</c:v>
                </c:pt>
                <c:pt idx="1">
                  <c:v>DNTTIP1</c:v>
                </c:pt>
                <c:pt idx="2">
                  <c:v>HDAC1</c:v>
                </c:pt>
                <c:pt idx="3">
                  <c:v>HDAC2</c:v>
                </c:pt>
              </c:strCache>
            </c:strRef>
          </c:cat>
          <c:val>
            <c:numRef>
              <c:f>'[Chart in Microsoft PowerPoint]1-Hela_UTXL_1-800_nuc (2)'!$S$35:$S$38</c:f>
              <c:numCache>
                <c:formatCode>0.00</c:formatCode>
                <c:ptCount val="4"/>
                <c:pt idx="0" formatCode="0.0">
                  <c:v>0.29843546582535868</c:v>
                </c:pt>
                <c:pt idx="1">
                  <c:v>0.21603853617814076</c:v>
                </c:pt>
                <c:pt idx="2">
                  <c:v>3.9945230473325079E-2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15-1442-9C54-AE9D08309E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89240576"/>
        <c:axId val="289242112"/>
      </c:barChart>
      <c:catAx>
        <c:axId val="289240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89242112"/>
        <c:crosses val="autoZero"/>
        <c:auto val="1"/>
        <c:lblAlgn val="ctr"/>
        <c:lblOffset val="100"/>
        <c:noMultiLvlLbl val="0"/>
      </c:catAx>
      <c:valAx>
        <c:axId val="28924211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89240576"/>
        <c:crosses val="autoZero"/>
        <c:crossBetween val="between"/>
        <c:majorUnit val="0.1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</a:p>
        </c:rich>
      </c:tx>
      <c:layout>
        <c:manualLayout>
          <c:xMode val="edge"/>
          <c:yMode val="edge"/>
          <c:x val="0.49314106480293218"/>
          <c:y val="0.119931052143621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DE"/>
        </a:p>
      </c:txPr>
    </c:title>
    <c:autoTitleDeleted val="0"/>
    <c:plotArea>
      <c:layout>
        <c:manualLayout>
          <c:layoutTarget val="inner"/>
          <c:xMode val="edge"/>
          <c:yMode val="edge"/>
          <c:x val="0.10092510070942212"/>
          <c:y val="0.11445735244637857"/>
          <c:w val="0.85757311088137078"/>
          <c:h val="0.5665028516260127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'iso1-n'!$V$39:$V$42</c:f>
                <c:numCache>
                  <c:formatCode>General</c:formatCode>
                  <c:ptCount val="4"/>
                  <c:pt idx="0">
                    <c:v>0.10049488000069175</c:v>
                  </c:pt>
                  <c:pt idx="1">
                    <c:v>2.0126162831550328E-2</c:v>
                  </c:pt>
                  <c:pt idx="2">
                    <c:v>6.1338879400099612E-2</c:v>
                  </c:pt>
                  <c:pt idx="3">
                    <c:v>2.5640803613872245E-2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'iso1-n'!$T$39:$T$42</c:f>
              <c:strCache>
                <c:ptCount val="4"/>
                <c:pt idx="0">
                  <c:v>ELMSAN1</c:v>
                </c:pt>
                <c:pt idx="1">
                  <c:v>DNTTIP1</c:v>
                </c:pt>
                <c:pt idx="2">
                  <c:v>HDAC1</c:v>
                </c:pt>
                <c:pt idx="3">
                  <c:v>HDAC2</c:v>
                </c:pt>
              </c:strCache>
            </c:strRef>
          </c:cat>
          <c:val>
            <c:numRef>
              <c:f>'iso1-n'!$U$39:$U$42</c:f>
              <c:numCache>
                <c:formatCode>General</c:formatCode>
                <c:ptCount val="4"/>
                <c:pt idx="0">
                  <c:v>0.88171564910794142</c:v>
                </c:pt>
                <c:pt idx="1">
                  <c:v>0.56204824672102649</c:v>
                </c:pt>
                <c:pt idx="2">
                  <c:v>0.29295970958950462</c:v>
                </c:pt>
                <c:pt idx="3">
                  <c:v>0.21467170816178002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16-4EC2-A8CC-B344740E5B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240733568"/>
        <c:axId val="240739456"/>
      </c:barChart>
      <c:catAx>
        <c:axId val="24073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DE"/>
          </a:p>
        </c:txPr>
        <c:crossAx val="240739456"/>
        <c:crosses val="autoZero"/>
        <c:auto val="1"/>
        <c:lblAlgn val="ctr"/>
        <c:lblOffset val="100"/>
        <c:noMultiLvlLbl val="0"/>
      </c:catAx>
      <c:valAx>
        <c:axId val="24073945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DE"/>
          </a:p>
        </c:txPr>
        <c:crossAx val="24073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DE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</a:p>
        </c:rich>
      </c:tx>
      <c:layout>
        <c:manualLayout>
          <c:xMode val="edge"/>
          <c:yMode val="edge"/>
          <c:x val="0.49314106480293218"/>
          <c:y val="0.119931052143621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DE"/>
        </a:p>
      </c:txPr>
    </c:title>
    <c:autoTitleDeleted val="0"/>
    <c:plotArea>
      <c:layout>
        <c:manualLayout>
          <c:layoutTarget val="inner"/>
          <c:xMode val="edge"/>
          <c:yMode val="edge"/>
          <c:x val="0.10092510070942212"/>
          <c:y val="0.11445735244637857"/>
          <c:w val="0.85757311088137078"/>
          <c:h val="0.5665028516260127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'[Chart in Microsoft PowerPoint]1-Hela_UTX_iso2_nuc'!$T$29:$T$32</c:f>
                <c:numCache>
                  <c:formatCode>General</c:formatCode>
                  <c:ptCount val="4"/>
                  <c:pt idx="0">
                    <c:v>7.9732581781966176E-3</c:v>
                  </c:pt>
                  <c:pt idx="1">
                    <c:v>1.1115304558507434E-2</c:v>
                  </c:pt>
                  <c:pt idx="2">
                    <c:v>5.7418806547062618E-3</c:v>
                  </c:pt>
                  <c:pt idx="3">
                    <c:v>7.0635722350098637E-3</c:v>
                  </c:pt>
                </c:numCache>
              </c:numRef>
            </c:plus>
            <c:minus>
              <c:numRef>
                <c:f>'[Chart in Microsoft PowerPoint]1-Hela_UTX_iso2_nuc'!$T$29:$T$32</c:f>
                <c:numCache>
                  <c:formatCode>General</c:formatCode>
                  <c:ptCount val="4"/>
                  <c:pt idx="0">
                    <c:v>7.9732581781966176E-3</c:v>
                  </c:pt>
                  <c:pt idx="1">
                    <c:v>1.1115304558507434E-2</c:v>
                  </c:pt>
                  <c:pt idx="2">
                    <c:v>5.7418806547062618E-3</c:v>
                  </c:pt>
                  <c:pt idx="3">
                    <c:v>7.0635722350098637E-3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'[Chart in Microsoft PowerPoint]1-Hela_UTX_iso2_nuc'!$R$29:$R$32</c:f>
              <c:strCache>
                <c:ptCount val="4"/>
                <c:pt idx="0">
                  <c:v>ELMSAN1</c:v>
                </c:pt>
                <c:pt idx="1">
                  <c:v>DNTTIP1</c:v>
                </c:pt>
                <c:pt idx="2">
                  <c:v>HDAC1</c:v>
                </c:pt>
                <c:pt idx="3">
                  <c:v>HDAC2</c:v>
                </c:pt>
              </c:strCache>
            </c:strRef>
          </c:cat>
          <c:val>
            <c:numRef>
              <c:f>'[Chart in Microsoft PowerPoint]1-Hela_UTX_iso2_nuc'!$S$29:$S$32</c:f>
              <c:numCache>
                <c:formatCode>0.00</c:formatCode>
                <c:ptCount val="4"/>
                <c:pt idx="0">
                  <c:v>6.778527434952368E-2</c:v>
                </c:pt>
                <c:pt idx="1">
                  <c:v>4.5744325891792399E-2</c:v>
                </c:pt>
                <c:pt idx="2">
                  <c:v>1.1094810267381619E-2</c:v>
                </c:pt>
                <c:pt idx="3">
                  <c:v>3.9699075616344878E-2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A9-41B2-9560-FE668DC6D6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240733568"/>
        <c:axId val="240739456"/>
      </c:barChart>
      <c:catAx>
        <c:axId val="24073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DE"/>
          </a:p>
        </c:txPr>
        <c:crossAx val="240739456"/>
        <c:crosses val="autoZero"/>
        <c:auto val="1"/>
        <c:lblAlgn val="ctr"/>
        <c:lblOffset val="100"/>
        <c:noMultiLvlLbl val="0"/>
      </c:catAx>
      <c:valAx>
        <c:axId val="24073945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" sourceLinked="1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DE"/>
          </a:p>
        </c:txPr>
        <c:crossAx val="240733568"/>
        <c:crosses val="autoZero"/>
        <c:crossBetween val="between"/>
        <c:minorUnit val="2.0000000000000004E-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DE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l-GR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c:rich>
      </c:tx>
      <c:layout>
        <c:manualLayout>
          <c:xMode val="edge"/>
          <c:yMode val="edge"/>
          <c:x val="0.57073934170390872"/>
          <c:y val="0.3306878306878307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'[Chart in Microsoft PowerPoint]manuscript_iso1d16_nuc'!$T$59:$T$62</c:f>
                <c:numCache>
                  <c:formatCode>General</c:formatCode>
                  <c:ptCount val="4"/>
                  <c:pt idx="0">
                    <c:v>1.512275979127203E-2</c:v>
                  </c:pt>
                  <c:pt idx="1">
                    <c:v>3.5958521003858275E-2</c:v>
                  </c:pt>
                  <c:pt idx="2">
                    <c:v>1.7510205586473832E-2</c:v>
                  </c:pt>
                  <c:pt idx="3">
                    <c:v>1.5590471933462604E-2</c:v>
                  </c:pt>
                </c:numCache>
              </c:numRef>
            </c:plus>
            <c:minus>
              <c:numRef>
                <c:f>'[Chart in Microsoft PowerPoint]manuscript_iso1d16_nuc'!$T$59:$T$62</c:f>
                <c:numCache>
                  <c:formatCode>General</c:formatCode>
                  <c:ptCount val="4"/>
                  <c:pt idx="0">
                    <c:v>1.512275979127203E-2</c:v>
                  </c:pt>
                  <c:pt idx="1">
                    <c:v>3.5958521003858275E-2</c:v>
                  </c:pt>
                  <c:pt idx="2">
                    <c:v>1.7510205586473832E-2</c:v>
                  </c:pt>
                  <c:pt idx="3">
                    <c:v>1.5590471933462604E-2</c:v>
                  </c:pt>
                </c:numCache>
              </c:numRef>
            </c:minus>
          </c:errBars>
          <c:cat>
            <c:strRef>
              <c:f>'[Chart in Microsoft PowerPoint]manuscript_iso1d16_nuc'!$R$59:$R$62</c:f>
              <c:strCache>
                <c:ptCount val="4"/>
                <c:pt idx="0">
                  <c:v>ELMSAN1</c:v>
                </c:pt>
                <c:pt idx="1">
                  <c:v>DNTTIP1</c:v>
                </c:pt>
                <c:pt idx="2">
                  <c:v>HDAC1</c:v>
                </c:pt>
                <c:pt idx="3">
                  <c:v>HDAC2</c:v>
                </c:pt>
              </c:strCache>
            </c:strRef>
          </c:cat>
          <c:val>
            <c:numRef>
              <c:f>'[Chart in Microsoft PowerPoint]manuscript_iso1d16_nuc'!$S$59:$S$62</c:f>
              <c:numCache>
                <c:formatCode>0.00</c:formatCode>
                <c:ptCount val="4"/>
                <c:pt idx="0">
                  <c:v>0.46622574147286405</c:v>
                </c:pt>
                <c:pt idx="1">
                  <c:v>0.33747361038351165</c:v>
                </c:pt>
                <c:pt idx="2">
                  <c:v>5.1458375851081865E-2</c:v>
                </c:pt>
                <c:pt idx="3">
                  <c:v>0.16587198570214026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B5-4BA7-A615-9DD6544D20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16951808"/>
        <c:axId val="216970368"/>
      </c:barChart>
      <c:catAx>
        <c:axId val="216951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16970368"/>
        <c:crosses val="autoZero"/>
        <c:auto val="1"/>
        <c:lblAlgn val="ctr"/>
        <c:lblOffset val="100"/>
        <c:noMultiLvlLbl val="0"/>
      </c:catAx>
      <c:valAx>
        <c:axId val="2169703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16951808"/>
        <c:crosses val="autoZero"/>
        <c:crossBetween val="between"/>
        <c:majorUnit val="0.2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l-GR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c:rich>
      </c:tx>
      <c:layout>
        <c:manualLayout>
          <c:xMode val="edge"/>
          <c:yMode val="edge"/>
          <c:x val="0.50692552789009482"/>
          <c:y val="0.1984126984126984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'[Chart in Microsoft PowerPoint]manuscript_iso1d16_nuc'!$T$47:$T$49</c:f>
                <c:numCache>
                  <c:formatCode>General</c:formatCode>
                  <c:ptCount val="3"/>
                  <c:pt idx="0">
                    <c:v>2.6005004423444826E-3</c:v>
                  </c:pt>
                  <c:pt idx="2">
                    <c:v>7.763800912292207E-4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'[Chart in Microsoft PowerPoint]manuscript_iso1d16_nuc'!$R$47:$R$50</c:f>
              <c:strCache>
                <c:ptCount val="4"/>
                <c:pt idx="0">
                  <c:v>MBD6</c:v>
                </c:pt>
                <c:pt idx="1">
                  <c:v>ASXL2</c:v>
                </c:pt>
                <c:pt idx="2">
                  <c:v>KDM1B</c:v>
                </c:pt>
                <c:pt idx="3">
                  <c:v>BAP1</c:v>
                </c:pt>
              </c:strCache>
            </c:strRef>
          </c:cat>
          <c:val>
            <c:numRef>
              <c:f>'[Chart in Microsoft PowerPoint]manuscript_iso1d16_nuc'!$S$47:$S$50</c:f>
              <c:numCache>
                <c:formatCode>General</c:formatCode>
                <c:ptCount val="4"/>
                <c:pt idx="0" formatCode="0.000">
                  <c:v>1.6074201809291633E-2</c:v>
                </c:pt>
                <c:pt idx="2" formatCode="0.000">
                  <c:v>3.7952353938946926E-3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6A-4686-98DA-6776CCC171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8787456"/>
        <c:axId val="48788992"/>
      </c:barChart>
      <c:catAx>
        <c:axId val="48787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48788992"/>
        <c:crosses val="autoZero"/>
        <c:auto val="1"/>
        <c:lblAlgn val="ctr"/>
        <c:lblOffset val="100"/>
        <c:noMultiLvlLbl val="0"/>
      </c:catAx>
      <c:valAx>
        <c:axId val="487889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00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48787456"/>
        <c:crosses val="autoZero"/>
        <c:crossBetween val="between"/>
        <c:majorUnit val="5.000000000000001E-3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050"/>
            </a:pPr>
            <a:r>
              <a:rPr lang="el-GR" sz="1000" dirty="0">
                <a:solidFill>
                  <a:schemeClr val="bg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Δ</a:t>
            </a: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14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51443303539760232"/>
          <c:y val="0.1984126984126984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iso3_n!$AG$9:$AG$12</c:f>
                <c:numCache>
                  <c:formatCode>General</c:formatCode>
                  <c:ptCount val="4"/>
                  <c:pt idx="0">
                    <c:v>1.4043062236802196E-2</c:v>
                  </c:pt>
                  <c:pt idx="1">
                    <c:v>1.308022575875032E-2</c:v>
                  </c:pt>
                  <c:pt idx="2">
                    <c:v>4.3165070257253513E-3</c:v>
                  </c:pt>
                </c:numCache>
              </c:numRef>
            </c:plus>
            <c:minus>
              <c:numRef>
                <c:f>iso3_n!$AG$9:$AG$12</c:f>
                <c:numCache>
                  <c:formatCode>General</c:formatCode>
                  <c:ptCount val="4"/>
                  <c:pt idx="0">
                    <c:v>1.4043062236802196E-2</c:v>
                  </c:pt>
                  <c:pt idx="1">
                    <c:v>1.308022575875032E-2</c:v>
                  </c:pt>
                  <c:pt idx="2">
                    <c:v>4.3165070257253513E-3</c:v>
                  </c:pt>
                </c:numCache>
              </c:numRef>
            </c:minus>
          </c:errBars>
          <c:cat>
            <c:strRef>
              <c:f>iso3_n!$AE$9:$AE$12</c:f>
              <c:strCache>
                <c:ptCount val="4"/>
                <c:pt idx="0">
                  <c:v>MBD6</c:v>
                </c:pt>
                <c:pt idx="1">
                  <c:v>ASXL2</c:v>
                </c:pt>
                <c:pt idx="2">
                  <c:v>KDM1B</c:v>
                </c:pt>
                <c:pt idx="3">
                  <c:v>BAP1</c:v>
                </c:pt>
              </c:strCache>
            </c:strRef>
          </c:cat>
          <c:val>
            <c:numRef>
              <c:f>iso3_n!$AF$9:$AF$12</c:f>
              <c:numCache>
                <c:formatCode>General</c:formatCode>
                <c:ptCount val="4"/>
                <c:pt idx="0">
                  <c:v>2.114565464062455E-2</c:v>
                </c:pt>
                <c:pt idx="1">
                  <c:v>2.8932026050289616E-2</c:v>
                </c:pt>
                <c:pt idx="2">
                  <c:v>1.2312467096852906E-2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80-4441-A899-82B8351B0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50568064"/>
        <c:axId val="250610816"/>
      </c:barChart>
      <c:catAx>
        <c:axId val="250568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50610816"/>
        <c:crosses val="autoZero"/>
        <c:auto val="1"/>
        <c:lblAlgn val="ctr"/>
        <c:lblOffset val="100"/>
        <c:noMultiLvlLbl val="0"/>
      </c:catAx>
      <c:valAx>
        <c:axId val="250610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50568064"/>
        <c:crosses val="autoZero"/>
        <c:crossBetween val="between"/>
        <c:majorUnit val="1.0000000000000002E-2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l-GR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c:rich>
      </c:tx>
      <c:layout>
        <c:manualLayout>
          <c:xMode val="edge"/>
          <c:yMode val="edge"/>
          <c:x val="0.56068044619422575"/>
          <c:y val="0.25462962962962965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'1-Hela_UTX_iso2_nuc'!$T$39:$T$42</c:f>
                <c:numCache>
                  <c:formatCode>General</c:formatCode>
                  <c:ptCount val="4"/>
                  <c:pt idx="0">
                    <c:v>1.2348631748470473E-3</c:v>
                  </c:pt>
                  <c:pt idx="1">
                    <c:v>1.0999746384185811E-3</c:v>
                  </c:pt>
                  <c:pt idx="2">
                    <c:v>2.4598650073685461E-4</c:v>
                  </c:pt>
                </c:numCache>
              </c:numRef>
            </c:plus>
            <c:minus>
              <c:numRef>
                <c:f>'1-Hela_UTX_iso2_nuc'!$T$39:$T$42</c:f>
                <c:numCache>
                  <c:formatCode>General</c:formatCode>
                  <c:ptCount val="4"/>
                  <c:pt idx="0">
                    <c:v>1.2348631748470473E-3</c:v>
                  </c:pt>
                  <c:pt idx="1">
                    <c:v>1.0999746384185811E-3</c:v>
                  </c:pt>
                  <c:pt idx="2">
                    <c:v>2.4598650073685461E-4</c:v>
                  </c:pt>
                </c:numCache>
              </c:numRef>
            </c:minus>
          </c:errBars>
          <c:cat>
            <c:strRef>
              <c:f>'1-Hela_UTX_iso2_nuc'!$R$39:$R$42</c:f>
              <c:strCache>
                <c:ptCount val="4"/>
                <c:pt idx="0">
                  <c:v>MBD6</c:v>
                </c:pt>
                <c:pt idx="1">
                  <c:v>ASXL2</c:v>
                </c:pt>
                <c:pt idx="2">
                  <c:v>KDM1B</c:v>
                </c:pt>
                <c:pt idx="3">
                  <c:v>BAP1</c:v>
                </c:pt>
              </c:strCache>
            </c:strRef>
          </c:cat>
          <c:val>
            <c:numRef>
              <c:f>'1-Hela_UTX_iso2_nuc'!$S$39:$S$42</c:f>
              <c:numCache>
                <c:formatCode>0.000</c:formatCode>
                <c:ptCount val="4"/>
                <c:pt idx="0">
                  <c:v>4.9711672168266724E-3</c:v>
                </c:pt>
                <c:pt idx="1">
                  <c:v>3.7757433644691912E-3</c:v>
                </c:pt>
                <c:pt idx="2">
                  <c:v>1.3827901810660043E-3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E0-44E6-B85D-E7AE986E6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8787456"/>
        <c:axId val="48788992"/>
      </c:barChart>
      <c:catAx>
        <c:axId val="48787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48788992"/>
        <c:crosses val="autoZero"/>
        <c:auto val="1"/>
        <c:lblAlgn val="ctr"/>
        <c:lblOffset val="100"/>
        <c:noMultiLvlLbl val="0"/>
      </c:catAx>
      <c:valAx>
        <c:axId val="487889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00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48787456"/>
        <c:crosses val="autoZero"/>
        <c:crossBetween val="between"/>
        <c:majorUnit val="2.0000000000000005E-3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l-GR" sz="1000" b="1" i="0" baseline="0">
                <a:solidFill>
                  <a:schemeClr val="bg1"/>
                </a:solidFill>
                <a:effectLst/>
              </a:rPr>
              <a:t>Δ</a:t>
            </a:r>
            <a:r>
              <a:rPr lang="en-US" sz="1000" b="1" i="0" baseline="0">
                <a:solidFill>
                  <a:schemeClr val="bg1"/>
                </a:solidFill>
                <a:effectLst/>
              </a:rPr>
              <a:t>14</a:t>
            </a:r>
            <a:endParaRPr lang="en-DE" sz="500">
              <a:solidFill>
                <a:schemeClr val="bg1"/>
              </a:solidFill>
              <a:effectLst/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iso3_n!$X$9:$X$12</c:f>
                <c:numCache>
                  <c:formatCode>General</c:formatCode>
                  <c:ptCount val="4"/>
                  <c:pt idx="0">
                    <c:v>0.20957179815005461</c:v>
                  </c:pt>
                  <c:pt idx="1">
                    <c:v>8.9416800540458918E-2</c:v>
                  </c:pt>
                  <c:pt idx="2">
                    <c:v>1.343177556387689E-2</c:v>
                  </c:pt>
                  <c:pt idx="3">
                    <c:v>4.2982720268930075E-2</c:v>
                  </c:pt>
                </c:numCache>
              </c:numRef>
            </c:plus>
            <c:minus>
              <c:numRef>
                <c:f>iso3_n!$X$9:$X$12</c:f>
                <c:numCache>
                  <c:formatCode>General</c:formatCode>
                  <c:ptCount val="4"/>
                  <c:pt idx="0">
                    <c:v>0.20957179815005461</c:v>
                  </c:pt>
                  <c:pt idx="1">
                    <c:v>8.9416800540458918E-2</c:v>
                  </c:pt>
                  <c:pt idx="2">
                    <c:v>1.343177556387689E-2</c:v>
                  </c:pt>
                  <c:pt idx="3">
                    <c:v>4.2982720268930075E-2</c:v>
                  </c:pt>
                </c:numCache>
              </c:numRef>
            </c:minus>
          </c:errBars>
          <c:cat>
            <c:strRef>
              <c:f>iso3_n!$V$9:$V$12</c:f>
              <c:strCache>
                <c:ptCount val="4"/>
                <c:pt idx="0">
                  <c:v>ELMSAN1</c:v>
                </c:pt>
                <c:pt idx="1">
                  <c:v>DNTTIP1</c:v>
                </c:pt>
                <c:pt idx="2">
                  <c:v>HDAC1</c:v>
                </c:pt>
                <c:pt idx="3">
                  <c:v>HDAC2</c:v>
                </c:pt>
              </c:strCache>
            </c:strRef>
          </c:cat>
          <c:val>
            <c:numRef>
              <c:f>iso3_n!$W$9:$W$12</c:f>
              <c:numCache>
                <c:formatCode>General</c:formatCode>
                <c:ptCount val="4"/>
                <c:pt idx="0">
                  <c:v>0.52398105241933524</c:v>
                </c:pt>
                <c:pt idx="1">
                  <c:v>0.37997458764309622</c:v>
                </c:pt>
                <c:pt idx="2">
                  <c:v>5.6281444833059947E-2</c:v>
                </c:pt>
                <c:pt idx="3">
                  <c:v>0.1724385042884041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EE-4BCB-82A6-0B6F6F927A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50643968"/>
        <c:axId val="250645504"/>
      </c:barChart>
      <c:catAx>
        <c:axId val="250643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50645504"/>
        <c:crosses val="autoZero"/>
        <c:auto val="1"/>
        <c:lblAlgn val="ctr"/>
        <c:lblOffset val="100"/>
        <c:noMultiLvlLbl val="0"/>
      </c:catAx>
      <c:valAx>
        <c:axId val="25064550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50643968"/>
        <c:crosses val="autoZero"/>
        <c:crossBetween val="between"/>
        <c:majorUnit val="0.2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00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2-880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'1-Hela_UTXL_1-800_nuc (2)'!$T$27:$T$30</c:f>
                <c:numCache>
                  <c:formatCode>General</c:formatCode>
                  <c:ptCount val="4"/>
                  <c:pt idx="0">
                    <c:v>1.7043676586054417E-2</c:v>
                  </c:pt>
                  <c:pt idx="1">
                    <c:v>3.4403719226401511E-3</c:v>
                  </c:pt>
                  <c:pt idx="2">
                    <c:v>2.9689506048067569E-3</c:v>
                  </c:pt>
                  <c:pt idx="3">
                    <c:v>3.5966402612652125E-3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'1-Hela_UTXL_1-800_nuc (2)'!$R$27:$R$30</c:f>
              <c:strCache>
                <c:ptCount val="4"/>
                <c:pt idx="0">
                  <c:v>MBD6</c:v>
                </c:pt>
                <c:pt idx="1">
                  <c:v>ASXL2</c:v>
                </c:pt>
                <c:pt idx="2">
                  <c:v>KDM1B</c:v>
                </c:pt>
                <c:pt idx="3">
                  <c:v>BAP1</c:v>
                </c:pt>
              </c:strCache>
            </c:strRef>
          </c:cat>
          <c:val>
            <c:numRef>
              <c:f>'1-Hela_UTXL_1-800_nuc (2)'!$S$27:$S$30</c:f>
              <c:numCache>
                <c:formatCode>0.00</c:formatCode>
                <c:ptCount val="4"/>
                <c:pt idx="0">
                  <c:v>6.0694562226780567E-2</c:v>
                </c:pt>
                <c:pt idx="1">
                  <c:v>3.4632546328119983E-2</c:v>
                </c:pt>
                <c:pt idx="2">
                  <c:v>2.1217791929193056E-2</c:v>
                </c:pt>
                <c:pt idx="3">
                  <c:v>1.7197780019897042E-2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55-432E-B8A7-4195BE8F0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52578048"/>
        <c:axId val="252588032"/>
      </c:barChart>
      <c:catAx>
        <c:axId val="252578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52588032"/>
        <c:crosses val="autoZero"/>
        <c:auto val="1"/>
        <c:lblAlgn val="ctr"/>
        <c:lblOffset val="100"/>
        <c:noMultiLvlLbl val="0"/>
      </c:catAx>
      <c:valAx>
        <c:axId val="25258803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DE"/>
          </a:p>
        </c:txPr>
        <c:crossAx val="252578048"/>
        <c:crosses val="autoZero"/>
        <c:crossBetween val="between"/>
        <c:majorUnit val="2.0000000000000004E-2"/>
      </c:valAx>
    </c:plotArea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AF69F-8874-465D-8C91-E69C9031B33C}" type="datetimeFigureOut">
              <a:rPr lang="x-none" smtClean="0"/>
              <a:t>21.05.23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51219"/>
            <a:ext cx="548640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377317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55EE1-427E-4EFD-8AEA-E84D9997A2F5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95806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 durch Klicken hinzufügen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t>21.05.23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11" Type="http://schemas.openxmlformats.org/officeDocument/2006/relationships/image" Target="../media/image5.png"/><Relationship Id="rId5" Type="http://schemas.openxmlformats.org/officeDocument/2006/relationships/chart" Target="../charts/chart4.xml"/><Relationship Id="rId10" Type="http://schemas.openxmlformats.org/officeDocument/2006/relationships/image" Target="../media/image4.png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DE849B4-EC15-FA6E-CD33-8BF245E7A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66" y="286595"/>
            <a:ext cx="1589498" cy="253142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237A7C8-5567-42B7-A9F3-E1B10E6554CD}"/>
              </a:ext>
            </a:extLst>
          </p:cNvPr>
          <p:cNvSpPr txBox="1"/>
          <p:nvPr/>
        </p:nvSpPr>
        <p:spPr>
          <a:xfrm>
            <a:off x="-14888" y="189270"/>
            <a:ext cx="452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x-non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D6140D-3275-4C15-B937-EAC732ADCFD4}"/>
              </a:ext>
            </a:extLst>
          </p:cNvPr>
          <p:cNvSpPr txBox="1"/>
          <p:nvPr/>
        </p:nvSpPr>
        <p:spPr>
          <a:xfrm>
            <a:off x="-14888" y="3620008"/>
            <a:ext cx="452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x-non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Table&#10;&#10;Description automatically generated">
            <a:extLst>
              <a:ext uri="{FF2B5EF4-FFF2-40B4-BE49-F238E27FC236}">
                <a16:creationId xmlns:a16="http://schemas.microsoft.com/office/drawing/2014/main" id="{1DCF6440-8784-5186-87EE-008A215D82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5" b="2847"/>
          <a:stretch/>
        </p:blipFill>
        <p:spPr>
          <a:xfrm>
            <a:off x="759688" y="4195918"/>
            <a:ext cx="8298457" cy="126356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5FFA5C0-1949-AA87-A4DA-F4B32B28CCFB}"/>
              </a:ext>
            </a:extLst>
          </p:cNvPr>
          <p:cNvSpPr txBox="1"/>
          <p:nvPr/>
        </p:nvSpPr>
        <p:spPr>
          <a:xfrm>
            <a:off x="-24761" y="3924553"/>
            <a:ext cx="15361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Band- isoform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0E4A32-2E43-5121-EFE3-C9B7DB13D2ED}"/>
              </a:ext>
            </a:extLst>
          </p:cNvPr>
          <p:cNvSpPr txBox="1"/>
          <p:nvPr/>
        </p:nvSpPr>
        <p:spPr>
          <a:xfrm>
            <a:off x="0" y="4335664"/>
            <a:ext cx="13712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1- long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ED5B0B-83CE-D89F-FDB1-FBA012E9D79A}"/>
              </a:ext>
            </a:extLst>
          </p:cNvPr>
          <p:cNvSpPr txBox="1"/>
          <p:nvPr/>
        </p:nvSpPr>
        <p:spPr>
          <a:xfrm>
            <a:off x="0" y="4645977"/>
            <a:ext cx="13712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2- </a:t>
            </a:r>
            <a:r>
              <a:rPr lang="el-GR" sz="900" b="1" dirty="0">
                <a:latin typeface="Times New Roman"/>
                <a:cs typeface="Times New Roman"/>
              </a:rPr>
              <a:t>Δ</a:t>
            </a:r>
            <a:r>
              <a:rPr lang="en-US" sz="900" b="1" dirty="0">
                <a:latin typeface="Times New Roman"/>
                <a:cs typeface="Times New Roman"/>
              </a:rPr>
              <a:t>16</a:t>
            </a:r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E697AA-665E-75ED-C42B-154FCB8DF596}"/>
              </a:ext>
            </a:extLst>
          </p:cNvPr>
          <p:cNvSpPr txBox="1"/>
          <p:nvPr/>
        </p:nvSpPr>
        <p:spPr>
          <a:xfrm>
            <a:off x="0" y="4956290"/>
            <a:ext cx="13712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3- </a:t>
            </a:r>
            <a:r>
              <a:rPr lang="el-GR" sz="900" b="1" dirty="0">
                <a:latin typeface="Times New Roman"/>
                <a:cs typeface="Times New Roman"/>
              </a:rPr>
              <a:t>Δ</a:t>
            </a:r>
            <a:r>
              <a:rPr lang="en-US" sz="900" b="1" dirty="0">
                <a:latin typeface="Times New Roman"/>
                <a:cs typeface="Times New Roman"/>
              </a:rPr>
              <a:t>14</a:t>
            </a:r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7BE20B-EAA7-CF25-4E84-0A573FEB4E8A}"/>
              </a:ext>
            </a:extLst>
          </p:cNvPr>
          <p:cNvSpPr txBox="1"/>
          <p:nvPr/>
        </p:nvSpPr>
        <p:spPr>
          <a:xfrm>
            <a:off x="0" y="5266602"/>
            <a:ext cx="13712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4- </a:t>
            </a:r>
            <a:r>
              <a:rPr lang="el-GR" sz="900" b="1" dirty="0">
                <a:latin typeface="Times New Roman"/>
                <a:cs typeface="Times New Roman"/>
              </a:rPr>
              <a:t>Δ</a:t>
            </a:r>
            <a:r>
              <a:rPr lang="en-US" sz="900" b="1" dirty="0">
                <a:latin typeface="Times New Roman"/>
                <a:cs typeface="Times New Roman"/>
              </a:rPr>
              <a:t>14</a:t>
            </a:r>
            <a:r>
              <a:rPr lang="el-GR" sz="900" b="1" dirty="0">
                <a:latin typeface="Times New Roman"/>
                <a:cs typeface="Times New Roman"/>
              </a:rPr>
              <a:t>Δ</a:t>
            </a:r>
            <a:r>
              <a:rPr lang="en-US" sz="900" b="1" dirty="0">
                <a:latin typeface="Times New Roman"/>
                <a:cs typeface="Times New Roman"/>
              </a:rPr>
              <a:t>16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3761BED-416C-1B99-CDFF-79B859C3BE25}"/>
              </a:ext>
            </a:extLst>
          </p:cNvPr>
          <p:cNvGrpSpPr/>
          <p:nvPr/>
        </p:nvGrpSpPr>
        <p:grpSpPr>
          <a:xfrm>
            <a:off x="947709" y="4279538"/>
            <a:ext cx="7964076" cy="71051"/>
            <a:chOff x="928404" y="4545382"/>
            <a:chExt cx="7964076" cy="7105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D9211C-6D0C-3B4E-2EFE-4634EA8FDE29}"/>
                </a:ext>
              </a:extLst>
            </p:cNvPr>
            <p:cNvSpPr/>
            <p:nvPr/>
          </p:nvSpPr>
          <p:spPr>
            <a:xfrm>
              <a:off x="928404" y="4545383"/>
              <a:ext cx="3499579" cy="710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Exon 14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762FD7-359A-6F85-BADC-3D12ABD9EAE0}"/>
                </a:ext>
              </a:extLst>
            </p:cNvPr>
            <p:cNvSpPr/>
            <p:nvPr/>
          </p:nvSpPr>
          <p:spPr>
            <a:xfrm>
              <a:off x="4427984" y="4545382"/>
              <a:ext cx="2160240" cy="7105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Exon 15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EE470C1-B222-2C8F-AE82-E6B85E0B2DA2}"/>
                </a:ext>
              </a:extLst>
            </p:cNvPr>
            <p:cNvSpPr/>
            <p:nvPr/>
          </p:nvSpPr>
          <p:spPr>
            <a:xfrm>
              <a:off x="6588224" y="4545382"/>
              <a:ext cx="2304256" cy="7105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Exon 16</a:t>
              </a: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13F7BE6F-7CFD-7729-F17B-7F557273B8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396" r="2987" b="8799"/>
          <a:stretch/>
        </p:blipFill>
        <p:spPr>
          <a:xfrm>
            <a:off x="4651512" y="315387"/>
            <a:ext cx="4309003" cy="341865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4F9678-4C76-21A5-75E4-BE301DCEB55D}"/>
              </a:ext>
            </a:extLst>
          </p:cNvPr>
          <p:cNvSpPr/>
          <p:nvPr/>
        </p:nvSpPr>
        <p:spPr>
          <a:xfrm>
            <a:off x="779177" y="879835"/>
            <a:ext cx="540060" cy="11702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93A78F-ED24-C7C9-371B-1575CD053B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894815"/>
              </p:ext>
            </p:extLst>
          </p:nvPr>
        </p:nvGraphicFramePr>
        <p:xfrm>
          <a:off x="91288" y="2901246"/>
          <a:ext cx="3456385" cy="3822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1277">
                  <a:extLst>
                    <a:ext uri="{9D8B030D-6E8A-4147-A177-3AD203B41FA5}">
                      <a16:colId xmlns:a16="http://schemas.microsoft.com/office/drawing/2014/main" val="3253892078"/>
                    </a:ext>
                  </a:extLst>
                </a:gridCol>
                <a:gridCol w="691277">
                  <a:extLst>
                    <a:ext uri="{9D8B030D-6E8A-4147-A177-3AD203B41FA5}">
                      <a16:colId xmlns:a16="http://schemas.microsoft.com/office/drawing/2014/main" val="1064492236"/>
                    </a:ext>
                  </a:extLst>
                </a:gridCol>
                <a:gridCol w="691277">
                  <a:extLst>
                    <a:ext uri="{9D8B030D-6E8A-4147-A177-3AD203B41FA5}">
                      <a16:colId xmlns:a16="http://schemas.microsoft.com/office/drawing/2014/main" val="4154895370"/>
                    </a:ext>
                  </a:extLst>
                </a:gridCol>
                <a:gridCol w="691277">
                  <a:extLst>
                    <a:ext uri="{9D8B030D-6E8A-4147-A177-3AD203B41FA5}">
                      <a16:colId xmlns:a16="http://schemas.microsoft.com/office/drawing/2014/main" val="2925079176"/>
                    </a:ext>
                  </a:extLst>
                </a:gridCol>
                <a:gridCol w="691277">
                  <a:extLst>
                    <a:ext uri="{9D8B030D-6E8A-4147-A177-3AD203B41FA5}">
                      <a16:colId xmlns:a16="http://schemas.microsoft.com/office/drawing/2014/main" val="1223156915"/>
                    </a:ext>
                  </a:extLst>
                </a:gridCol>
              </a:tblGrid>
              <a:tr h="220302">
                <a:tc>
                  <a:txBody>
                    <a:bodyPr/>
                    <a:lstStyle/>
                    <a:p>
                      <a:pPr algn="ctr" fontAlgn="b"/>
                      <a:r>
                        <a:rPr lang="sv-SE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</a:t>
                      </a:r>
                      <a:endParaRPr lang="en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SE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ragment a</a:t>
                      </a:r>
                      <a:endParaRPr lang="en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SE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ragment b</a:t>
                      </a:r>
                      <a:endParaRPr lang="en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SE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ragment c</a:t>
                      </a:r>
                      <a:endParaRPr lang="en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SE" sz="9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ragment d</a:t>
                      </a:r>
                      <a:endParaRPr lang="en-S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54590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intensity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1689</a:t>
                      </a:r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5717</a:t>
                      </a:r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9155</a:t>
                      </a:r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6144</a:t>
                      </a:r>
                      <a:endParaRPr lang="en-S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7519876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9A43E2B-58B2-5558-8EFF-AEDFDAEF23D6}"/>
              </a:ext>
            </a:extLst>
          </p:cNvPr>
          <p:cNvSpPr txBox="1"/>
          <p:nvPr/>
        </p:nvSpPr>
        <p:spPr>
          <a:xfrm>
            <a:off x="4119326" y="188112"/>
            <a:ext cx="452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x-non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4CD544-DF97-D7DC-D686-8997D5CFFCBB}"/>
              </a:ext>
            </a:extLst>
          </p:cNvPr>
          <p:cNvSpPr txBox="1"/>
          <p:nvPr/>
        </p:nvSpPr>
        <p:spPr>
          <a:xfrm>
            <a:off x="7740352" y="127739"/>
            <a:ext cx="12241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endParaRPr lang="x-none" sz="1600" b="1" dirty="0"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B7722-1D4D-FA88-870F-064B19AF031A}"/>
              </a:ext>
            </a:extLst>
          </p:cNvPr>
          <p:cNvSpPr txBox="1"/>
          <p:nvPr/>
        </p:nvSpPr>
        <p:spPr>
          <a:xfrm>
            <a:off x="65259" y="5668881"/>
            <a:ext cx="8874661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S1. Confirmation of the long-read sequencing results by standard Sanger sequencing.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The whole gel that was used to prepare Figure 1B is shown and the bands were quantified. 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Agarose gel analysis and extraction of four individual </a:t>
            </a:r>
            <a:r>
              <a:rPr lang="en-US" sz="11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UTX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cDNA fragments from 5637 cells for re-amplification. 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Sanger sequencing results of gel extracted bands. Multiple sequence alignment indicating the most abundant isoforms, which confirms the Nanopore sequencing results.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57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6B93E5-1499-45FC-A208-EF883613933D}"/>
              </a:ext>
            </a:extLst>
          </p:cNvPr>
          <p:cNvSpPr txBox="1"/>
          <p:nvPr/>
        </p:nvSpPr>
        <p:spPr>
          <a:xfrm>
            <a:off x="8028384" y="-50250"/>
            <a:ext cx="1115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  <a:endParaRPr lang="x-non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D477842-33C5-4D5A-9F80-5EAC24CBB1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3243301"/>
              </p:ext>
            </p:extLst>
          </p:nvPr>
        </p:nvGraphicFramePr>
        <p:xfrm>
          <a:off x="6473888" y="248479"/>
          <a:ext cx="2706624" cy="153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7D6A46CF-83C8-4B98-A80A-A6FC9BBB6E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936371"/>
              </p:ext>
            </p:extLst>
          </p:nvPr>
        </p:nvGraphicFramePr>
        <p:xfrm>
          <a:off x="3391901" y="248479"/>
          <a:ext cx="2706624" cy="153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CF7198F-299B-8BCA-CE16-62618041A905}"/>
              </a:ext>
            </a:extLst>
          </p:cNvPr>
          <p:cNvSpPr txBox="1"/>
          <p:nvPr/>
        </p:nvSpPr>
        <p:spPr>
          <a:xfrm>
            <a:off x="2843808" y="137431"/>
            <a:ext cx="333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LID4096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9CE114-B7DE-D38A-BE43-75EA11AF422C}"/>
              </a:ext>
            </a:extLst>
          </p:cNvPr>
          <p:cNvSpPr txBox="1"/>
          <p:nvPr/>
        </p:nvSpPr>
        <p:spPr>
          <a:xfrm>
            <a:off x="5877477" y="137431"/>
            <a:ext cx="333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LID4096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0607A8-7203-F7AB-0D26-55CE7F9AF440}"/>
              </a:ext>
            </a:extLst>
          </p:cNvPr>
          <p:cNvSpPr txBox="1"/>
          <p:nvPr/>
        </p:nvSpPr>
        <p:spPr>
          <a:xfrm>
            <a:off x="2962082" y="598868"/>
            <a:ext cx="6835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endParaRPr lang="LID4096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01393F-E994-3C73-498F-F04F880377C9}"/>
              </a:ext>
            </a:extLst>
          </p:cNvPr>
          <p:cNvSpPr txBox="1"/>
          <p:nvPr/>
        </p:nvSpPr>
        <p:spPr>
          <a:xfrm>
            <a:off x="2962082" y="2309951"/>
            <a:ext cx="688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l-GR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Δ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13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87974AE-CADD-B53A-0B70-1DA81DA04FD6}"/>
              </a:ext>
            </a:extLst>
          </p:cNvPr>
          <p:cNvSpPr txBox="1"/>
          <p:nvPr/>
        </p:nvSpPr>
        <p:spPr>
          <a:xfrm>
            <a:off x="2962082" y="4021034"/>
            <a:ext cx="688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l-GR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Δ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14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4F8698-3DBF-1DAF-B59B-1A51B115342C}"/>
              </a:ext>
            </a:extLst>
          </p:cNvPr>
          <p:cNvSpPr txBox="1"/>
          <p:nvPr/>
        </p:nvSpPr>
        <p:spPr>
          <a:xfrm>
            <a:off x="2962082" y="5732116"/>
            <a:ext cx="688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l-GR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Δ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16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D6A46CF-83C8-4B98-A80A-A6FC9BBB6E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2102600"/>
              </p:ext>
            </p:extLst>
          </p:nvPr>
        </p:nvGraphicFramePr>
        <p:xfrm>
          <a:off x="3391900" y="1934125"/>
          <a:ext cx="2704426" cy="1520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0000000-0008-0000-0A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2348484"/>
              </p:ext>
            </p:extLst>
          </p:nvPr>
        </p:nvGraphicFramePr>
        <p:xfrm>
          <a:off x="3391901" y="5285631"/>
          <a:ext cx="2706624" cy="153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00000000-0008-0000-0A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9796138"/>
              </p:ext>
            </p:extLst>
          </p:nvPr>
        </p:nvGraphicFramePr>
        <p:xfrm>
          <a:off x="6473888" y="5285631"/>
          <a:ext cx="2706624" cy="153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A2901A49-A51B-4CB5-B29E-14B2541630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874045"/>
              </p:ext>
            </p:extLst>
          </p:nvPr>
        </p:nvGraphicFramePr>
        <p:xfrm>
          <a:off x="6473888" y="3606581"/>
          <a:ext cx="2706624" cy="153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701B1A11-E056-454A-8322-05079EF3C5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8117516"/>
              </p:ext>
            </p:extLst>
          </p:nvPr>
        </p:nvGraphicFramePr>
        <p:xfrm>
          <a:off x="6473888" y="1976671"/>
          <a:ext cx="2706624" cy="153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776637"/>
              </p:ext>
            </p:extLst>
          </p:nvPr>
        </p:nvGraphicFramePr>
        <p:xfrm>
          <a:off x="3391901" y="3599987"/>
          <a:ext cx="2706624" cy="153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286BC62-E454-3CFC-9E68-E7869895AF1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5931" t="16168" r="6709" b="4149"/>
          <a:stretch/>
        </p:blipFill>
        <p:spPr>
          <a:xfrm>
            <a:off x="74164" y="770199"/>
            <a:ext cx="2491157" cy="16321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D23FA68-80AC-E4D7-6DE8-9B247B169BD1}"/>
              </a:ext>
            </a:extLst>
          </p:cNvPr>
          <p:cNvSpPr txBox="1"/>
          <p:nvPr/>
        </p:nvSpPr>
        <p:spPr>
          <a:xfrm>
            <a:off x="6044069" y="598868"/>
            <a:ext cx="6835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endParaRPr lang="LID4096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F55A9A-27A0-4222-6C82-1CD4247064C3}"/>
              </a:ext>
            </a:extLst>
          </p:cNvPr>
          <p:cNvSpPr txBox="1"/>
          <p:nvPr/>
        </p:nvSpPr>
        <p:spPr>
          <a:xfrm>
            <a:off x="6044069" y="2309951"/>
            <a:ext cx="688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l-GR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Δ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13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057762-451A-C2B4-4742-F971AA0E632A}"/>
              </a:ext>
            </a:extLst>
          </p:cNvPr>
          <p:cNvSpPr txBox="1"/>
          <p:nvPr/>
        </p:nvSpPr>
        <p:spPr>
          <a:xfrm>
            <a:off x="6044069" y="4021034"/>
            <a:ext cx="688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l-GR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Δ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14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AB86DB-2143-9E5C-7F7E-B081BC32CD24}"/>
              </a:ext>
            </a:extLst>
          </p:cNvPr>
          <p:cNvSpPr txBox="1"/>
          <p:nvPr/>
        </p:nvSpPr>
        <p:spPr>
          <a:xfrm>
            <a:off x="6044069" y="5732116"/>
            <a:ext cx="688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l-GR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Δ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16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3E26DB2-35E7-9187-B737-46270C771A20}"/>
              </a:ext>
            </a:extLst>
          </p:cNvPr>
          <p:cNvSpPr/>
          <p:nvPr/>
        </p:nvSpPr>
        <p:spPr>
          <a:xfrm>
            <a:off x="1432286" y="1066593"/>
            <a:ext cx="763450" cy="3702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3E9D1DD-AC25-CED7-57B1-E239CA41E653}"/>
              </a:ext>
            </a:extLst>
          </p:cNvPr>
          <p:cNvGrpSpPr/>
          <p:nvPr/>
        </p:nvGrpSpPr>
        <p:grpSpPr>
          <a:xfrm>
            <a:off x="164093" y="3140968"/>
            <a:ext cx="2640875" cy="2141764"/>
            <a:chOff x="164093" y="3811279"/>
            <a:chExt cx="2640875" cy="2141764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4B1B94E-67ED-4EA0-5360-DAD529EFA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477" t="1461" r="-5062" b="-10067"/>
            <a:stretch/>
          </p:blipFill>
          <p:spPr>
            <a:xfrm>
              <a:off x="164093" y="3811279"/>
              <a:ext cx="2640875" cy="2141764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4E12C02-B15E-CA13-A787-B333E388C67E}"/>
                </a:ext>
              </a:extLst>
            </p:cNvPr>
            <p:cNvSpPr/>
            <p:nvPr/>
          </p:nvSpPr>
          <p:spPr>
            <a:xfrm>
              <a:off x="914355" y="4581127"/>
              <a:ext cx="705317" cy="27255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DD72EE4-6298-2AB1-873E-A53FBFC5CC69}"/>
              </a:ext>
            </a:extLst>
          </p:cNvPr>
          <p:cNvSpPr txBox="1"/>
          <p:nvPr/>
        </p:nvSpPr>
        <p:spPr>
          <a:xfrm>
            <a:off x="67405" y="137431"/>
            <a:ext cx="333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LID4096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B68653E-3A80-EF54-2552-A70AC9DC0894}"/>
              </a:ext>
            </a:extLst>
          </p:cNvPr>
          <p:cNvSpPr txBox="1"/>
          <p:nvPr/>
        </p:nvSpPr>
        <p:spPr>
          <a:xfrm>
            <a:off x="-23727" y="521295"/>
            <a:ext cx="13962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anti-GFP</a:t>
            </a:r>
            <a:endParaRPr lang="x-none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DFEC41-A089-85C7-8286-EC8093F63801}"/>
              </a:ext>
            </a:extLst>
          </p:cNvPr>
          <p:cNvSpPr txBox="1"/>
          <p:nvPr/>
        </p:nvSpPr>
        <p:spPr>
          <a:xfrm>
            <a:off x="-67951" y="3135603"/>
            <a:ext cx="13962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anti-Vinculin</a:t>
            </a:r>
            <a:endParaRPr lang="x-none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9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5EAF956-0448-28C5-D63F-0C36286140F1}"/>
              </a:ext>
            </a:extLst>
          </p:cNvPr>
          <p:cNvSpPr txBox="1"/>
          <p:nvPr/>
        </p:nvSpPr>
        <p:spPr>
          <a:xfrm>
            <a:off x="208721" y="584631"/>
            <a:ext cx="866692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S2. Stoichiometries of non-MLL3/4 subunit interactors of UTX isoforms.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The blots that were used to prepare Figure 3A are shown and the bands are quantified 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Relative stoichiometries of the </a:t>
            </a:r>
            <a:r>
              <a:rPr lang="en-US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MiDAC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subunits for the different UTX isoforms are normalized against the MLL3/MLL4 subunit PAXIP1. UTX </a:t>
            </a:r>
            <a:r>
              <a:rPr lang="el-GR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Δ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14</a:t>
            </a:r>
            <a:r>
              <a:rPr lang="el-GR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Δ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16 did not show any significant interactions with </a:t>
            </a:r>
            <a:r>
              <a:rPr lang="en-US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MiDAC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subunits.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Relative stoichiometries of the PR-DUB subunits for the different UTX isoforms are normalized against the MLL3/MLL4 subunit PAXIP1. The UTX </a:t>
            </a:r>
            <a:r>
              <a:rPr lang="el-GR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Δ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14</a:t>
            </a:r>
            <a:r>
              <a:rPr lang="el-GR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Δ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16 isoform did not show any significant interactions with PR-DUB subunits. BAP1 was not detected with the Δ13, Δ14, Δ16 isoforms, and ASXL1 was not detected with Δ16 isoform.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309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6B93E5-1499-45FC-A208-EF883613933D}"/>
              </a:ext>
            </a:extLst>
          </p:cNvPr>
          <p:cNvSpPr txBox="1"/>
          <p:nvPr/>
        </p:nvSpPr>
        <p:spPr>
          <a:xfrm>
            <a:off x="7954144" y="-19310"/>
            <a:ext cx="1331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endParaRPr lang="x-non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6B93E5-1499-45FC-A208-EF883613933D}"/>
              </a:ext>
            </a:extLst>
          </p:cNvPr>
          <p:cNvSpPr txBox="1"/>
          <p:nvPr/>
        </p:nvSpPr>
        <p:spPr>
          <a:xfrm>
            <a:off x="90863" y="221050"/>
            <a:ext cx="632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x-non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3889880"/>
              </p:ext>
            </p:extLst>
          </p:nvPr>
        </p:nvGraphicFramePr>
        <p:xfrm>
          <a:off x="5070929" y="3633008"/>
          <a:ext cx="3456384" cy="216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5070EA7-126E-52DE-19BB-66220AE4A4B3}"/>
              </a:ext>
            </a:extLst>
          </p:cNvPr>
          <p:cNvSpPr txBox="1"/>
          <p:nvPr/>
        </p:nvSpPr>
        <p:spPr>
          <a:xfrm>
            <a:off x="4623985" y="3577574"/>
            <a:ext cx="632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x-non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750EA4-2163-8EEA-7753-63260340F3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0" t="19817" r="23630" b="28128"/>
          <a:stretch/>
        </p:blipFill>
        <p:spPr>
          <a:xfrm>
            <a:off x="5544108" y="538274"/>
            <a:ext cx="2736304" cy="22047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 descr="C:\Users\fotouhi\Desktop\Lab J 2022-04-05 Wb for manuscript UTX fragments FAILED\2022-04-05 merged.jpg">
            <a:extLst>
              <a:ext uri="{FF2B5EF4-FFF2-40B4-BE49-F238E27FC236}">
                <a16:creationId xmlns:a16="http://schemas.microsoft.com/office/drawing/2014/main" id="{E9B5D840-7069-BC53-0EE4-F24C1CD48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1" t="29722" r="20289" b="31782"/>
          <a:stretch/>
        </p:blipFill>
        <p:spPr bwMode="auto">
          <a:xfrm>
            <a:off x="179512" y="655586"/>
            <a:ext cx="3528392" cy="20023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C5D776-02E3-A50C-1A86-F7FE5CAF03E8}"/>
              </a:ext>
            </a:extLst>
          </p:cNvPr>
          <p:cNvSpPr/>
          <p:nvPr/>
        </p:nvSpPr>
        <p:spPr>
          <a:xfrm>
            <a:off x="1115616" y="1198137"/>
            <a:ext cx="648072" cy="5001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C856BF-94F9-FD94-A8FD-8A6C7C2A119D}"/>
              </a:ext>
            </a:extLst>
          </p:cNvPr>
          <p:cNvSpPr/>
          <p:nvPr/>
        </p:nvSpPr>
        <p:spPr>
          <a:xfrm>
            <a:off x="6286061" y="1446778"/>
            <a:ext cx="518087" cy="2978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2911CD-60A9-1BAB-B795-2676D40C9A99}"/>
              </a:ext>
            </a:extLst>
          </p:cNvPr>
          <p:cNvSpPr txBox="1"/>
          <p:nvPr/>
        </p:nvSpPr>
        <p:spPr>
          <a:xfrm>
            <a:off x="90863" y="3577574"/>
            <a:ext cx="632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x-non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F6E123-EF91-F273-749C-A9058C1EE363}"/>
              </a:ext>
            </a:extLst>
          </p:cNvPr>
          <p:cNvSpPr txBox="1"/>
          <p:nvPr/>
        </p:nvSpPr>
        <p:spPr>
          <a:xfrm>
            <a:off x="1447594" y="341126"/>
            <a:ext cx="13962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anti-GFP</a:t>
            </a:r>
            <a:endParaRPr lang="x-none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8D7A2E-BFA0-B088-EE7C-F7C589F9B576}"/>
              </a:ext>
            </a:extLst>
          </p:cNvPr>
          <p:cNvSpPr txBox="1"/>
          <p:nvPr/>
        </p:nvSpPr>
        <p:spPr>
          <a:xfrm>
            <a:off x="6101014" y="318822"/>
            <a:ext cx="13962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anti-Vinculin</a:t>
            </a:r>
            <a:endParaRPr lang="x-none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458411-6AD7-1B3B-9AFD-7B54A0E53334}"/>
              </a:ext>
            </a:extLst>
          </p:cNvPr>
          <p:cNvSpPr txBox="1"/>
          <p:nvPr/>
        </p:nvSpPr>
        <p:spPr>
          <a:xfrm>
            <a:off x="179512" y="5698231"/>
            <a:ext cx="8666921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S3. PR-DUB and DNTTIP1 complex stoichiometry of the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qMS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for UTX fragments.</a:t>
            </a:r>
            <a:endParaRPr lang="en-SE" sz="11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The blots that were used to prepare Figure 4A are shown and the bands are quantified. 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The stoichiometry for </a:t>
            </a:r>
            <a:r>
              <a:rPr lang="en-US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MiDAC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complex subunits that were identified with UTX fragment 2-880 (TPR + middle part). HDAC2 was not detected. 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The stoichiometry for PR-DUB complex that were identified with UTX fragment 2-880 (TPR + middle part).</a:t>
            </a:r>
            <a:r>
              <a:rPr lang="en-SE" sz="11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6BAB6825-4FDF-50C1-AC00-453884B365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311283"/>
              </p:ext>
            </p:extLst>
          </p:nvPr>
        </p:nvGraphicFramePr>
        <p:xfrm>
          <a:off x="336149" y="3697024"/>
          <a:ext cx="3017520" cy="2103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2196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F5C2FFA5-C953-9009-4EF7-488A1EA64332}"/>
              </a:ext>
            </a:extLst>
          </p:cNvPr>
          <p:cNvSpPr txBox="1"/>
          <p:nvPr/>
        </p:nvSpPr>
        <p:spPr>
          <a:xfrm>
            <a:off x="5710764" y="9326"/>
            <a:ext cx="11521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  <a:endParaRPr lang="x-non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F874DE-50E0-A43F-1DF9-33CD75CFCD00}"/>
              </a:ext>
            </a:extLst>
          </p:cNvPr>
          <p:cNvSpPr/>
          <p:nvPr/>
        </p:nvSpPr>
        <p:spPr>
          <a:xfrm>
            <a:off x="5382049" y="4419845"/>
            <a:ext cx="517375" cy="182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377E36C-34CD-3680-8BD3-E788EE67C8EE}"/>
              </a:ext>
            </a:extLst>
          </p:cNvPr>
          <p:cNvSpPr/>
          <p:nvPr/>
        </p:nvSpPr>
        <p:spPr>
          <a:xfrm>
            <a:off x="5408551" y="4665228"/>
            <a:ext cx="517375" cy="182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203293-9769-C504-625E-0F61FDFF61EA}"/>
              </a:ext>
            </a:extLst>
          </p:cNvPr>
          <p:cNvSpPr/>
          <p:nvPr/>
        </p:nvSpPr>
        <p:spPr>
          <a:xfrm>
            <a:off x="6438992" y="808158"/>
            <a:ext cx="541598" cy="21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DF79E8C-62D9-45B9-8076-2770F29E9F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8" y="2368692"/>
            <a:ext cx="6553628" cy="19992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DD6014F-4A4A-499E-A74B-C78BAFAA2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8" y="332939"/>
            <a:ext cx="6553628" cy="199928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818220A-5DF2-81E1-2675-D5086A09BB01}"/>
              </a:ext>
            </a:extLst>
          </p:cNvPr>
          <p:cNvSpPr/>
          <p:nvPr/>
        </p:nvSpPr>
        <p:spPr>
          <a:xfrm>
            <a:off x="6168192" y="516099"/>
            <a:ext cx="660849" cy="21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E7A216-BACD-FC15-8C13-3F0B660F56CA}"/>
              </a:ext>
            </a:extLst>
          </p:cNvPr>
          <p:cNvSpPr/>
          <p:nvPr/>
        </p:nvSpPr>
        <p:spPr>
          <a:xfrm>
            <a:off x="6168192" y="793064"/>
            <a:ext cx="660849" cy="21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121373-AC84-B472-31BE-657C9C820CCC}"/>
              </a:ext>
            </a:extLst>
          </p:cNvPr>
          <p:cNvSpPr/>
          <p:nvPr/>
        </p:nvSpPr>
        <p:spPr>
          <a:xfrm>
            <a:off x="6168190" y="2545418"/>
            <a:ext cx="660849" cy="21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37C181B-6E91-BD5E-927E-8EE883CBFDB6}"/>
              </a:ext>
            </a:extLst>
          </p:cNvPr>
          <p:cNvSpPr/>
          <p:nvPr/>
        </p:nvSpPr>
        <p:spPr>
          <a:xfrm>
            <a:off x="6202042" y="2837478"/>
            <a:ext cx="660849" cy="21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6AC13BF-333E-D6A2-06E8-5C12235C8BBE}"/>
              </a:ext>
            </a:extLst>
          </p:cNvPr>
          <p:cNvSpPr txBox="1"/>
          <p:nvPr/>
        </p:nvSpPr>
        <p:spPr>
          <a:xfrm>
            <a:off x="6446398" y="518511"/>
            <a:ext cx="637589" cy="25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BF5B2BD-5BE5-3F5E-670F-D5C018C5ECA5}"/>
              </a:ext>
            </a:extLst>
          </p:cNvPr>
          <p:cNvSpPr txBox="1"/>
          <p:nvPr/>
        </p:nvSpPr>
        <p:spPr>
          <a:xfrm>
            <a:off x="6446398" y="823450"/>
            <a:ext cx="637589" cy="25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△14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5BC70A8-1428-E0A9-D12D-7E766B1C7F75}"/>
              </a:ext>
            </a:extLst>
          </p:cNvPr>
          <p:cNvSpPr txBox="1"/>
          <p:nvPr/>
        </p:nvSpPr>
        <p:spPr>
          <a:xfrm>
            <a:off x="6446398" y="2545418"/>
            <a:ext cx="637589" cy="25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441B971-F74B-4C1E-45AB-AFAB06DB22CF}"/>
              </a:ext>
            </a:extLst>
          </p:cNvPr>
          <p:cNvSpPr txBox="1"/>
          <p:nvPr/>
        </p:nvSpPr>
        <p:spPr>
          <a:xfrm>
            <a:off x="6446398" y="2850357"/>
            <a:ext cx="637589" cy="25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△14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CDE3FD-755B-0989-052B-C22E8DB195B8}"/>
              </a:ext>
            </a:extLst>
          </p:cNvPr>
          <p:cNvSpPr txBox="1"/>
          <p:nvPr/>
        </p:nvSpPr>
        <p:spPr>
          <a:xfrm>
            <a:off x="753626" y="4244620"/>
            <a:ext cx="610926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S4. Representative IGV tracks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UTX peaks that are more strongly bound by the long isoform compared to the Δ14 isoform at figure 5 are shown at the </a:t>
            </a:r>
            <a:r>
              <a:rPr lang="en-US" sz="11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TTC1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</a:t>
            </a:r>
            <a:r>
              <a:rPr lang="en-US" sz="11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GLUD2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loci</a:t>
            </a:r>
            <a:r>
              <a:rPr lang="en-US" sz="11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F29428-06C6-44B2-A464-EDBB5C527230}"/>
              </a:ext>
            </a:extLst>
          </p:cNvPr>
          <p:cNvSpPr txBox="1"/>
          <p:nvPr/>
        </p:nvSpPr>
        <p:spPr>
          <a:xfrm>
            <a:off x="508637" y="273159"/>
            <a:ext cx="632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x-non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3610C5-0BFF-1009-239E-E8A642220A99}"/>
              </a:ext>
            </a:extLst>
          </p:cNvPr>
          <p:cNvSpPr txBox="1"/>
          <p:nvPr/>
        </p:nvSpPr>
        <p:spPr>
          <a:xfrm>
            <a:off x="508637" y="2320181"/>
            <a:ext cx="632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x-non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473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9">
            <a:extLst>
              <a:ext uri="{FF2B5EF4-FFF2-40B4-BE49-F238E27FC236}">
                <a16:creationId xmlns:a16="http://schemas.microsoft.com/office/drawing/2014/main" id="{B87882B0-08B5-4B08-93E4-0C02BDB63A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23815"/>
              </p:ext>
            </p:extLst>
          </p:nvPr>
        </p:nvGraphicFramePr>
        <p:xfrm>
          <a:off x="1785361" y="429599"/>
          <a:ext cx="5122438" cy="21031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93349">
                  <a:extLst>
                    <a:ext uri="{9D8B030D-6E8A-4147-A177-3AD203B41FA5}">
                      <a16:colId xmlns:a16="http://schemas.microsoft.com/office/drawing/2014/main" val="1576922080"/>
                    </a:ext>
                  </a:extLst>
                </a:gridCol>
                <a:gridCol w="747591">
                  <a:extLst>
                    <a:ext uri="{9D8B030D-6E8A-4147-A177-3AD203B41FA5}">
                      <a16:colId xmlns:a16="http://schemas.microsoft.com/office/drawing/2014/main" val="1622001967"/>
                    </a:ext>
                  </a:extLst>
                </a:gridCol>
                <a:gridCol w="1523791">
                  <a:extLst>
                    <a:ext uri="{9D8B030D-6E8A-4147-A177-3AD203B41FA5}">
                      <a16:colId xmlns:a16="http://schemas.microsoft.com/office/drawing/2014/main" val="2327247593"/>
                    </a:ext>
                  </a:extLst>
                </a:gridCol>
                <a:gridCol w="724400">
                  <a:extLst>
                    <a:ext uri="{9D8B030D-6E8A-4147-A177-3AD203B41FA5}">
                      <a16:colId xmlns:a16="http://schemas.microsoft.com/office/drawing/2014/main" val="58209616"/>
                    </a:ext>
                  </a:extLst>
                </a:gridCol>
                <a:gridCol w="580914">
                  <a:extLst>
                    <a:ext uri="{9D8B030D-6E8A-4147-A177-3AD203B41FA5}">
                      <a16:colId xmlns:a16="http://schemas.microsoft.com/office/drawing/2014/main" val="4074140220"/>
                    </a:ext>
                  </a:extLst>
                </a:gridCol>
                <a:gridCol w="652393">
                  <a:extLst>
                    <a:ext uri="{9D8B030D-6E8A-4147-A177-3AD203B41FA5}">
                      <a16:colId xmlns:a16="http://schemas.microsoft.com/office/drawing/2014/main" val="10167586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mutation</a:t>
                      </a:r>
                      <a:endParaRPr lang="x-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Mutation type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amino acid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cancer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273294"/>
                  </a:ext>
                </a:extLst>
              </a:tr>
              <a:tr h="145761">
                <a:tc gridSpan="6">
                  <a:txBody>
                    <a:bodyPr/>
                    <a:lstStyle/>
                    <a:p>
                      <a:r>
                        <a:rPr lang="en-US" sz="9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ICGC:</a:t>
                      </a:r>
                      <a:endParaRPr lang="x-none" sz="9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 sz="9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185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45060619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900" b="0" u="sng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T&gt;C</a:t>
                      </a:r>
                      <a:r>
                        <a:rPr lang="en-US" sz="900" b="0" u="sng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missense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Pro&gt;His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COAD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1/420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324560"/>
                  </a:ext>
                </a:extLst>
              </a:tr>
              <a:tr h="120609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45060619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900" u="sng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T&gt;C</a:t>
                      </a:r>
                      <a:r>
                        <a:rPr lang="en-US" sz="900" u="sng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missense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Pro&gt;Leu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UCEC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1/531</a:t>
                      </a:r>
                      <a:endParaRPr lang="x-none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062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45060677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  <a:r>
                        <a:rPr lang="en-US" sz="900" u="sng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&gt;CA</a:t>
                      </a:r>
                      <a:r>
                        <a:rPr lang="en-US" sz="900" u="sng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synonymous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Glu=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PACA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1/391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721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45060728 *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</a:t>
                      </a:r>
                      <a:r>
                        <a:rPr lang="en-US" sz="9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&gt;AG</a:t>
                      </a:r>
                      <a:r>
                        <a:rPr lang="en-US" sz="9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x-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synonymous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Ser=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UCEC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1/351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094198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r>
                        <a:rPr lang="en-US" sz="9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GnomAD</a:t>
                      </a:r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321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45060609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900" u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CA&gt;</a:t>
                      </a:r>
                      <a:r>
                        <a:rPr lang="en-US" sz="9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 u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missense / </a:t>
                      </a:r>
                    </a:p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splice region variant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Ala&gt;</a:t>
                      </a:r>
                      <a:r>
                        <a:rPr lang="en-US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1/64391</a:t>
                      </a:r>
                      <a:endParaRPr lang="x-none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8CBF38F-155B-FF98-28FF-F176E1B18400}"/>
              </a:ext>
            </a:extLst>
          </p:cNvPr>
          <p:cNvSpPr txBox="1"/>
          <p:nvPr/>
        </p:nvSpPr>
        <p:spPr>
          <a:xfrm>
            <a:off x="5755672" y="0"/>
            <a:ext cx="11521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S5</a:t>
            </a:r>
            <a:endParaRPr lang="x-non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F4CD13-E7C2-F614-6E7B-A459651D3307}"/>
              </a:ext>
            </a:extLst>
          </p:cNvPr>
          <p:cNvSpPr txBox="1"/>
          <p:nvPr/>
        </p:nvSpPr>
        <p:spPr>
          <a:xfrm>
            <a:off x="1704974" y="2623764"/>
            <a:ext cx="51224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S5.</a:t>
            </a:r>
            <a:r>
              <a:rPr lang="en-US" sz="11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UTX 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exon 14 mutations in the ICGC and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GnomAD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databases. 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overlooked </a:t>
            </a:r>
            <a:r>
              <a:rPr lang="en-US" sz="11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UTX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mutations located in exon 14. </a:t>
            </a:r>
            <a:r>
              <a:rPr lang="en-US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location in bold have been </a:t>
            </a:r>
            <a:r>
              <a:rPr lang="en-US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observe</a:t>
            </a:r>
            <a:r>
              <a:rPr lang="en-US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 in different samples. The asterisk indicates a mutation in the predicted NLS.</a:t>
            </a:r>
            <a:endParaRPr lang="en-SE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52582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4988</TotalTime>
  <Words>537</Words>
  <Application>Microsoft Macintosh PowerPoint</Application>
  <PresentationFormat>On-screen Show (4:3)</PresentationFormat>
  <Paragraphs>109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Helvetica</vt:lpstr>
      <vt:lpstr>Times New Roman</vt:lpstr>
      <vt:lpstr>Larissa-Design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RNA-seq results</dc:title>
  <dc:creator>Dr. Omid Fotouhi</dc:creator>
  <cp:lastModifiedBy>Microsoft Office User</cp:lastModifiedBy>
  <cp:revision>502</cp:revision>
  <cp:lastPrinted>2022-04-11T12:27:31Z</cp:lastPrinted>
  <dcterms:created xsi:type="dcterms:W3CDTF">2021-03-25T08:04:49Z</dcterms:created>
  <dcterms:modified xsi:type="dcterms:W3CDTF">2023-05-21T14:29:22Z</dcterms:modified>
</cp:coreProperties>
</file>