
<file path=[Content_Types].xml><?xml version="1.0" encoding="utf-8"?>
<Types xmlns="http://schemas.openxmlformats.org/package/2006/content-types">
  <Override PartName="/_rels/.rels" ContentType="application/vnd.openxmlformats-package.relationships+xml"/>
  <Override PartName="/ppt/notesSlides/_rels/notesSlide5.xml.rels" ContentType="application/vnd.openxmlformats-package.relationships+xml"/>
  <Override PartName="/ppt/notesSlides/_rels/notesSlide4.xml.rels" ContentType="application/vnd.openxmlformats-package.relationships+xml"/>
  <Override PartName="/ppt/notesSlides/_rels/notesSlide3.xml.rels" ContentType="application/vnd.openxmlformats-package.relationships+xml"/>
  <Override PartName="/ppt/notesSlides/_rels/notesSlide2.xml.rels" ContentType="application/vnd.openxmlformats-package.relationships+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_rels/presentation.xml.rels" ContentType="application/vnd.openxmlformats-package.relationships+xml"/>
  <Override PartName="/ppt/media/image9.png" ContentType="image/png"/>
  <Override PartName="/ppt/media/image6.jpeg" ContentType="image/jpeg"/>
  <Override PartName="/ppt/media/image5.png" ContentType="image/png"/>
  <Override PartName="/ppt/media/image7.png" ContentType="image/png"/>
  <Override PartName="/ppt/media/image4.jpeg" ContentType="image/jpeg"/>
  <Override PartName="/ppt/media/image3.png" ContentType="image/png"/>
  <Override PartName="/ppt/media/image2.jpeg" ContentType="image/jpeg"/>
  <Override PartName="/ppt/media/image8.jpeg" ContentType="image/jpeg"/>
  <Override PartName="/ppt/media/image1.png" ContentType="image/png"/>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216000" y="812520"/>
            <a:ext cx="7127280" cy="40089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56000" y="5078520"/>
            <a:ext cx="6047640" cy="481104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280680" cy="53424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278960" y="0"/>
            <a:ext cx="3280680" cy="53424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10157400"/>
            <a:ext cx="3280680" cy="53424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278960" y="10157400"/>
            <a:ext cx="3280680" cy="534240"/>
          </a:xfrm>
          <a:prstGeom prst="rect">
            <a:avLst/>
          </a:prstGeom>
        </p:spPr>
        <p:txBody>
          <a:bodyPr lIns="0" rIns="0" tIns="0" bIns="0" anchor="b"/>
          <a:p>
            <a:pPr algn="r"/>
            <a:fld id="{F73245DE-41EE-4E1C-9052-44791BCBDC93}"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sldImg"/>
          </p:nvPr>
        </p:nvSpPr>
        <p:spPr>
          <a:xfrm>
            <a:off x="1371600" y="763560"/>
            <a:ext cx="5029200" cy="3772080"/>
          </a:xfrm>
          <a:prstGeom prst="rect">
            <a:avLst/>
          </a:prstGeom>
        </p:spPr>
      </p:sp>
      <p:sp>
        <p:nvSpPr>
          <p:cNvPr id="68" name="PlaceHolder 2"/>
          <p:cNvSpPr>
            <a:spLocks noGrp="1"/>
          </p:cNvSpPr>
          <p:nvPr>
            <p:ph type="body"/>
          </p:nvPr>
        </p:nvSpPr>
        <p:spPr>
          <a:xfrm>
            <a:off x="777960" y="4776840"/>
            <a:ext cx="6216480" cy="4600800"/>
          </a:xfrm>
          <a:prstGeom prst="rect">
            <a:avLst/>
          </a:prstGeom>
        </p:spPr>
        <p:txBody>
          <a:bodyPr lIns="0" rIns="0" tIns="0" bIns="0"/>
          <a:p>
            <a:r>
              <a:rPr b="0" i="1" lang="en-US" sz="900" spc="-1" strike="noStrike">
                <a:latin typeface="Arial"/>
              </a:rPr>
              <a:t>tim22-14</a:t>
            </a:r>
            <a:r>
              <a:rPr b="0" lang="en-US" sz="900" spc="-1" strike="noStrike">
                <a:latin typeface="Arial"/>
              </a:rPr>
              <a:t> Displays Defective Mitochondrial Carrier Protein Import under Non-permissive Conditions</a:t>
            </a:r>
            <a:endParaRPr b="0" lang="en-US" sz="900" spc="-1" strike="noStrike">
              <a:latin typeface="Arial"/>
            </a:endParaRPr>
          </a:p>
          <a:p>
            <a:endParaRPr b="0" lang="en-US" sz="900" spc="-1" strike="noStrike">
              <a:latin typeface="Arial"/>
            </a:endParaRPr>
          </a:p>
          <a:p>
            <a:r>
              <a:rPr b="0" lang="en-US" sz="900" spc="-1" strike="noStrike">
                <a:latin typeface="Arial"/>
              </a:rPr>
              <a:t>(A) Hydrophobic proteins with internal signals translocate through the TOM complex. In the IMS, the small TIM complex directs cargo to the TIM22 complex for membrane potential-dependent membrane insertion.</a:t>
            </a:r>
            <a:endParaRPr b="0" lang="en-US" sz="900" spc="-1" strike="noStrike">
              <a:latin typeface="Arial"/>
            </a:endParaRPr>
          </a:p>
          <a:p>
            <a:endParaRPr b="0" lang="en-US" sz="900" spc="-1" strike="noStrike">
              <a:latin typeface="Arial"/>
            </a:endParaRPr>
          </a:p>
          <a:p>
            <a:r>
              <a:rPr b="0" lang="en-US" sz="900" spc="-1" strike="noStrike">
                <a:latin typeface="Arial"/>
              </a:rPr>
              <a:t>(B and C) [</a:t>
            </a:r>
            <a:r>
              <a:rPr b="0" lang="en-US" sz="900" spc="-1" strike="noStrike" baseline="33000">
                <a:latin typeface="Arial"/>
              </a:rPr>
              <a:t>35</a:t>
            </a:r>
            <a:r>
              <a:rPr b="0" lang="en-US" sz="900" spc="-1" strike="noStrike">
                <a:latin typeface="Arial"/>
              </a:rPr>
              <a:t>S]-labeled Mir1 (6TM) (B) and Tim23 (4TM) (C) were imported into wild-type (WT) and </a:t>
            </a:r>
            <a:r>
              <a:rPr b="0" i="1" lang="en-US" sz="900" spc="-1" strike="noStrike">
                <a:latin typeface="Arial"/>
              </a:rPr>
              <a:t>tim22-14</a:t>
            </a:r>
            <a:r>
              <a:rPr b="0" lang="en-US" sz="900" spc="-1" strike="noStrike">
                <a:latin typeface="Arial"/>
              </a:rPr>
              <a:t> mitochondria. Membrane insertion was monitored by BN-PAGE and digital autoradiography.</a:t>
            </a:r>
            <a:endParaRPr b="0" lang="en-US" sz="900" spc="-1" strike="noStrike">
              <a:latin typeface="Arial"/>
            </a:endParaRPr>
          </a:p>
          <a:p>
            <a:endParaRPr b="0" lang="en-US" sz="900" spc="-1" strike="noStrike">
              <a:latin typeface="Arial"/>
            </a:endParaRPr>
          </a:p>
          <a:p>
            <a:r>
              <a:rPr b="0" lang="en-US" sz="900" spc="-1" strike="noStrike">
                <a:latin typeface="Arial"/>
              </a:rPr>
              <a:t>(D) Mitochondria from cells grown at the non-permissive temperature for indicated times were analyzed by western blotting.</a:t>
            </a:r>
            <a:endParaRPr b="0" lang="en-US" sz="900" spc="-1" strike="noStrike">
              <a:latin typeface="Arial"/>
            </a:endParaRPr>
          </a:p>
          <a:p>
            <a:endParaRPr b="0" lang="en-US" sz="900" spc="-1" strike="noStrike">
              <a:latin typeface="Arial"/>
            </a:endParaRPr>
          </a:p>
          <a:p>
            <a:r>
              <a:rPr b="0" lang="en-US" sz="900" spc="-1" strike="noStrike">
                <a:latin typeface="Arial"/>
              </a:rPr>
              <a:t>(E) WT and </a:t>
            </a:r>
            <a:r>
              <a:rPr b="0" i="1" lang="en-US" sz="900" spc="-1" strike="noStrike">
                <a:latin typeface="Arial"/>
              </a:rPr>
              <a:t>tim22-14</a:t>
            </a:r>
            <a:r>
              <a:rPr b="0" lang="en-US" sz="900" spc="-1" strike="noStrike">
                <a:latin typeface="Arial"/>
              </a:rPr>
              <a:t> mitochondria from cells grown at 37°C for 15 h analyzed by BN-PAGE and immunodecoration.</a:t>
            </a:r>
            <a:endParaRPr b="0" lang="en-US" sz="900" spc="-1" strike="noStrike">
              <a:latin typeface="Arial"/>
            </a:endParaRPr>
          </a:p>
          <a:p>
            <a:endParaRPr b="0" lang="en-US" sz="900" spc="-1" strike="noStrike">
              <a:latin typeface="Arial"/>
            </a:endParaRPr>
          </a:p>
          <a:p>
            <a:r>
              <a:rPr b="0" lang="en-US" sz="900" spc="-1" strike="noStrike">
                <a:latin typeface="Arial"/>
              </a:rPr>
              <a:t>(F) Proteomic analyses of </a:t>
            </a:r>
            <a:r>
              <a:rPr b="0" i="1" lang="en-US" sz="900" spc="-1" strike="noStrike">
                <a:latin typeface="Arial"/>
              </a:rPr>
              <a:t>tim22-14</a:t>
            </a:r>
            <a:r>
              <a:rPr b="0" lang="en-US" sz="900" spc="-1" strike="noStrike">
                <a:latin typeface="Arial"/>
              </a:rPr>
              <a:t> versus WT mitochondria. Mean log2 ratio-intensity plot mitochondria are shown. The ratio-intensity mean plot shows the effect of loss of Tim22 function on the abundance of mitochondrial carrier proteins (in red, blue for MPC subunits). Filled circles indicate proteins significantly altered in abundance.</a:t>
            </a:r>
            <a:endParaRPr b="0" lang="en-US" sz="900" spc="-1" strike="noStrike">
              <a:latin typeface="Arial"/>
            </a:endParaRPr>
          </a:p>
          <a:p>
            <a:endParaRPr b="0" lang="en-US" sz="900" spc="-1" strike="noStrike">
              <a:latin typeface="Arial"/>
            </a:endParaRPr>
          </a:p>
          <a:p>
            <a:r>
              <a:rPr b="0" lang="en-US" sz="900" spc="-1" strike="noStrike">
                <a:latin typeface="Arial"/>
              </a:rPr>
              <a:t>(G) Immunodetection of selected proteins in WT and </a:t>
            </a:r>
            <a:r>
              <a:rPr b="0" i="1" lang="en-US" sz="900" spc="-1" strike="noStrike">
                <a:latin typeface="Arial"/>
              </a:rPr>
              <a:t>tim22-14</a:t>
            </a:r>
            <a:r>
              <a:rPr b="0" lang="en-US" sz="900" spc="-1" strike="noStrike">
                <a:latin typeface="Arial"/>
              </a:rPr>
              <a:t> mitochondria. Δψ, membrane potential; N, N terminus; C, C terminus; Cyt., cytoplasm; OMM, outer mitochondrial membrane; IMM, inner mitochondrial membrane; IMS, intermembrane space; Matr., matrix.</a:t>
            </a:r>
            <a:endParaRPr b="0" lang="en-US" sz="900" spc="-1" strike="noStrike">
              <a:latin typeface="Arial"/>
            </a:endParaRPr>
          </a:p>
          <a:p>
            <a:endParaRPr b="0" lang="en-US" sz="900" spc="-1" strike="noStrike">
              <a:latin typeface="Arial"/>
            </a:endParaRPr>
          </a:p>
          <a:p>
            <a:r>
              <a:rPr b="0" lang="en-US" sz="900" spc="-1" strike="noStrike">
                <a:latin typeface="Arial"/>
              </a:rPr>
              <a:t>See also Figure S1 and Table S1.</a:t>
            </a:r>
            <a:endParaRPr b="0" lang="en-US" sz="900" spc="-1" strike="noStrike">
              <a:latin typeface="Arial"/>
            </a:endParaRPr>
          </a:p>
          <a:p>
            <a:endParaRPr b="0" lang="en-US" sz="900" spc="-1" strike="noStrike">
              <a:latin typeface="Arial"/>
            </a:endParaRPr>
          </a:p>
          <a:p>
            <a:endParaRPr b="0" lang="en-US" sz="900" spc="-1" strike="noStrike">
              <a:latin typeface="Arial"/>
            </a:endParaRPr>
          </a:p>
          <a:p>
            <a:endParaRPr b="0" lang="en-US" sz="900" spc="-1" strike="noStrike">
              <a:latin typeface="Arial"/>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 name="PlaceHolder 1"/>
          <p:cNvSpPr>
            <a:spLocks noGrp="1"/>
          </p:cNvSpPr>
          <p:nvPr>
            <p:ph type="sldImg"/>
          </p:nvPr>
        </p:nvSpPr>
        <p:spPr>
          <a:xfrm>
            <a:off x="1371600" y="763560"/>
            <a:ext cx="5029200" cy="3772080"/>
          </a:xfrm>
          <a:prstGeom prst="rect">
            <a:avLst/>
          </a:prstGeom>
        </p:spPr>
      </p:sp>
      <p:sp>
        <p:nvSpPr>
          <p:cNvPr id="70" name="PlaceHolder 2"/>
          <p:cNvSpPr>
            <a:spLocks noGrp="1"/>
          </p:cNvSpPr>
          <p:nvPr>
            <p:ph type="body"/>
          </p:nvPr>
        </p:nvSpPr>
        <p:spPr>
          <a:xfrm>
            <a:off x="777960" y="4776840"/>
            <a:ext cx="6216480" cy="4525200"/>
          </a:xfrm>
          <a:prstGeom prst="rect">
            <a:avLst/>
          </a:prstGeom>
        </p:spPr>
        <p:txBody>
          <a:bodyPr lIns="0" rIns="0" tIns="0" bIns="0"/>
          <a:p>
            <a:r>
              <a:rPr b="0" lang="en-US" sz="900" spc="-1" strike="noStrike">
                <a:latin typeface="Arial"/>
              </a:rPr>
              <a:t>Mitochondrial Carrier Biogenesis Is Affected in </a:t>
            </a:r>
            <a:r>
              <a:rPr b="0" i="1" lang="en-US" sz="900" spc="-1" strike="noStrike">
                <a:latin typeface="Arial"/>
              </a:rPr>
              <a:t>tim22-14</a:t>
            </a:r>
            <a:r>
              <a:rPr b="0" lang="en-US" sz="900" spc="-1" strike="noStrike">
                <a:latin typeface="Arial"/>
              </a:rPr>
              <a:t> and </a:t>
            </a:r>
            <a:r>
              <a:rPr b="0" i="1" lang="en-US" sz="900" spc="-1" strike="noStrike">
                <a:latin typeface="Arial"/>
              </a:rPr>
              <a:t>tim10-2</a:t>
            </a:r>
            <a:r>
              <a:rPr b="0" lang="en-US" sz="900" spc="-1" strike="noStrike">
                <a:latin typeface="Arial"/>
              </a:rPr>
              <a:t> Mutants</a:t>
            </a:r>
            <a:endParaRPr b="0" lang="en-US" sz="900" spc="-1" strike="noStrike">
              <a:latin typeface="Arial"/>
            </a:endParaRPr>
          </a:p>
          <a:p>
            <a:endParaRPr b="0" lang="en-US" sz="900" spc="-1" strike="noStrike">
              <a:latin typeface="Arial"/>
            </a:endParaRPr>
          </a:p>
          <a:p>
            <a:r>
              <a:rPr b="0" lang="en-US" sz="900" spc="-1" strike="noStrike">
                <a:latin typeface="Arial"/>
              </a:rPr>
              <a:t>(A) BN-PAGE analysis of Yhm2 in mitochondria isolated from cells grown for 15 h at the non-permissive temperature (37°C).</a:t>
            </a:r>
            <a:endParaRPr b="0" lang="en-US" sz="900" spc="-1" strike="noStrike">
              <a:latin typeface="Arial"/>
            </a:endParaRPr>
          </a:p>
          <a:p>
            <a:endParaRPr b="0" lang="en-US" sz="900" spc="-1" strike="noStrike">
              <a:latin typeface="Arial"/>
            </a:endParaRPr>
          </a:p>
          <a:p>
            <a:r>
              <a:rPr b="0" lang="en-US" sz="900" spc="-1" strike="noStrike">
                <a:latin typeface="Arial"/>
              </a:rPr>
              <a:t>(B–F) [</a:t>
            </a:r>
            <a:r>
              <a:rPr b="0" lang="en-US" sz="900" spc="-1" strike="noStrike" baseline="33000">
                <a:latin typeface="Arial"/>
              </a:rPr>
              <a:t>35</a:t>
            </a:r>
            <a:r>
              <a:rPr b="0" lang="en-US" sz="900" spc="-1" strike="noStrike">
                <a:latin typeface="Arial"/>
              </a:rPr>
              <a:t>S]-labeled (B) Yhm2, (C) Crc1, (D) Odc1, and (E) Hem25 were imported into WT and </a:t>
            </a:r>
            <a:r>
              <a:rPr b="0" i="1" lang="en-US" sz="900" spc="-1" strike="noStrike">
                <a:latin typeface="Arial"/>
              </a:rPr>
              <a:t>tim22-14</a:t>
            </a:r>
            <a:r>
              <a:rPr b="0" lang="en-US" sz="900" spc="-1" strike="noStrike">
                <a:latin typeface="Arial"/>
              </a:rPr>
              <a:t> mitochondria and (F) into WT and </a:t>
            </a:r>
            <a:r>
              <a:rPr b="0" i="1" lang="en-US" sz="900" spc="-1" strike="noStrike">
                <a:latin typeface="Arial"/>
              </a:rPr>
              <a:t>tim10-2</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(G and H) [</a:t>
            </a:r>
            <a:r>
              <a:rPr b="0" lang="en-US" sz="900" spc="-1" strike="noStrike" baseline="33000">
                <a:latin typeface="Arial"/>
              </a:rPr>
              <a:t>35</a:t>
            </a:r>
            <a:r>
              <a:rPr b="0" lang="en-US" sz="900" spc="-1" strike="noStrike">
                <a:latin typeface="Arial"/>
              </a:rPr>
              <a:t>S]-labeled (G) Yfr045w and (H) Ypr011c were imported into WT and </a:t>
            </a:r>
            <a:r>
              <a:rPr b="0" i="1" lang="en-US" sz="900" spc="-1" strike="noStrike">
                <a:latin typeface="Arial"/>
              </a:rPr>
              <a:t>tim22-14</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(I) Both proteins were imported into WT and </a:t>
            </a:r>
            <a:r>
              <a:rPr b="0" i="1" lang="en-US" sz="900" spc="-1" strike="noStrike">
                <a:latin typeface="Arial"/>
              </a:rPr>
              <a:t>tim10-2</a:t>
            </a:r>
            <a:r>
              <a:rPr b="0" lang="en-US" sz="900" spc="-1" strike="noStrike">
                <a:latin typeface="Arial"/>
              </a:rPr>
              <a:t> mitochondria. In all import experiments, analyses were carried out by BN-PAGE and digital autoradiography.</a:t>
            </a:r>
            <a:endParaRPr b="0" lang="en-US" sz="900" spc="-1" strike="noStrike">
              <a:latin typeface="Arial"/>
            </a:endParaRPr>
          </a:p>
          <a:p>
            <a:endParaRPr b="0" lang="en-US" sz="900" spc="-1" strike="noStrike">
              <a:latin typeface="Arial"/>
            </a:endParaRPr>
          </a:p>
          <a:p>
            <a:r>
              <a:rPr b="0" lang="en-US" sz="900" spc="-1" strike="noStrike">
                <a:latin typeface="Arial"/>
              </a:rPr>
              <a:t>See also Figure S2.</a:t>
            </a:r>
            <a:endParaRPr b="0" lang="en-US" sz="900" spc="-1" strike="noStrike">
              <a:latin typeface="Arial"/>
            </a:endParaRPr>
          </a:p>
          <a:p>
            <a:endParaRPr b="0" lang="en-US" sz="900" spc="-1" strike="noStrike">
              <a:latin typeface="Arial"/>
            </a:endParaRPr>
          </a:p>
          <a:p>
            <a:endParaRPr b="0" lang="en-US" sz="900" spc="-1" strike="noStrike">
              <a:latin typeface="Arial"/>
            </a:endParaRPr>
          </a:p>
          <a:p>
            <a:endParaRPr b="0" lang="en-US" sz="900" spc="-1" strike="noStrike">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 name="PlaceHolder 1"/>
          <p:cNvSpPr>
            <a:spLocks noGrp="1"/>
          </p:cNvSpPr>
          <p:nvPr>
            <p:ph type="sldImg"/>
          </p:nvPr>
        </p:nvSpPr>
        <p:spPr>
          <a:xfrm>
            <a:off x="1371600" y="763560"/>
            <a:ext cx="5029200" cy="3772080"/>
          </a:xfrm>
          <a:prstGeom prst="rect">
            <a:avLst/>
          </a:prstGeom>
        </p:spPr>
      </p:sp>
      <p:sp>
        <p:nvSpPr>
          <p:cNvPr id="72" name="PlaceHolder 2"/>
          <p:cNvSpPr>
            <a:spLocks noGrp="1"/>
          </p:cNvSpPr>
          <p:nvPr>
            <p:ph type="body"/>
          </p:nvPr>
        </p:nvSpPr>
        <p:spPr>
          <a:xfrm>
            <a:off x="777960" y="4776840"/>
            <a:ext cx="6216480" cy="5578920"/>
          </a:xfrm>
          <a:prstGeom prst="rect">
            <a:avLst/>
          </a:prstGeom>
        </p:spPr>
        <p:txBody>
          <a:bodyPr lIns="0" rIns="0" tIns="0" bIns="0"/>
          <a:p>
            <a:r>
              <a:rPr b="0" lang="en-US" sz="900" spc="-1" strike="noStrike">
                <a:latin typeface="Arial"/>
              </a:rPr>
              <a:t>MPC Subunits Are Imported along the Carrier Pathway</a:t>
            </a:r>
            <a:endParaRPr b="0" lang="en-US" sz="900" spc="-1" strike="noStrike">
              <a:latin typeface="Arial"/>
            </a:endParaRPr>
          </a:p>
          <a:p>
            <a:endParaRPr b="0" lang="en-US" sz="900" spc="-1" strike="noStrike">
              <a:latin typeface="Arial"/>
            </a:endParaRPr>
          </a:p>
          <a:p>
            <a:r>
              <a:rPr b="0" lang="en-US" sz="900" spc="-1" strike="noStrike">
                <a:latin typeface="Arial"/>
              </a:rPr>
              <a:t>(A) Isolated mitochondria from WT and </a:t>
            </a:r>
            <a:r>
              <a:rPr b="0" i="1" lang="en-US" sz="900" spc="-1" strike="noStrike">
                <a:latin typeface="Arial"/>
              </a:rPr>
              <a:t>tim22-14</a:t>
            </a:r>
            <a:r>
              <a:rPr b="0" lang="en-US" sz="900" spc="-1" strike="noStrike">
                <a:latin typeface="Arial"/>
              </a:rPr>
              <a:t> cells grown for 15 h at the non-permissive temperature (37°C) were solubilized and analyzed by BN-PAGE and immunoblotting.</a:t>
            </a:r>
            <a:endParaRPr b="0" lang="en-US" sz="900" spc="-1" strike="noStrike">
              <a:latin typeface="Arial"/>
            </a:endParaRPr>
          </a:p>
          <a:p>
            <a:endParaRPr b="0" lang="en-US" sz="900" spc="-1" strike="noStrike">
              <a:latin typeface="Arial"/>
            </a:endParaRPr>
          </a:p>
          <a:p>
            <a:r>
              <a:rPr b="0" lang="en-US" sz="900" spc="-1" strike="noStrike">
                <a:latin typeface="Arial"/>
              </a:rPr>
              <a:t>(B and C) [</a:t>
            </a:r>
            <a:r>
              <a:rPr b="0" lang="en-US" sz="900" spc="-1" strike="noStrike" baseline="33000">
                <a:latin typeface="Arial"/>
              </a:rPr>
              <a:t>35</a:t>
            </a:r>
            <a:r>
              <a:rPr b="0" lang="en-US" sz="900" spc="-1" strike="noStrike">
                <a:latin typeface="Arial"/>
              </a:rPr>
              <a:t>S]-labeled Mpc1 was imported into (B) WT and </a:t>
            </a:r>
            <a:r>
              <a:rPr b="0" i="1" lang="en-US" sz="900" spc="-1" strike="noStrike">
                <a:latin typeface="Arial"/>
              </a:rPr>
              <a:t>mpc1Δ</a:t>
            </a:r>
            <a:r>
              <a:rPr b="0" lang="en-US" sz="900" spc="-1" strike="noStrike">
                <a:latin typeface="Arial"/>
              </a:rPr>
              <a:t> mitochondria and (C) </a:t>
            </a:r>
            <a:r>
              <a:rPr b="0" i="1" lang="en-US" sz="900" spc="-1" strike="noStrike">
                <a:latin typeface="Arial"/>
              </a:rPr>
              <a:t>mpc1Δ</a:t>
            </a:r>
            <a:r>
              <a:rPr b="0" lang="en-US" sz="900" spc="-1" strike="noStrike">
                <a:latin typeface="Arial"/>
              </a:rPr>
              <a:t>, </a:t>
            </a:r>
            <a:r>
              <a:rPr b="0" i="1" lang="en-US" sz="900" spc="-1" strike="noStrike">
                <a:latin typeface="Arial"/>
              </a:rPr>
              <a:t>tim22-14</a:t>
            </a:r>
            <a:r>
              <a:rPr b="0" lang="en-US" sz="900" spc="-1" strike="noStrike">
                <a:latin typeface="Arial"/>
              </a:rPr>
              <a:t>/</a:t>
            </a:r>
            <a:r>
              <a:rPr b="0" i="1" lang="en-US" sz="900" spc="-1" strike="noStrike">
                <a:latin typeface="Arial"/>
              </a:rPr>
              <a:t>mpc1Δ</a:t>
            </a:r>
            <a:r>
              <a:rPr b="0" lang="en-US" sz="900" spc="-1" strike="noStrike">
                <a:latin typeface="Arial"/>
              </a:rPr>
              <a:t>, and </a:t>
            </a:r>
            <a:r>
              <a:rPr b="0" i="1" lang="en-US" sz="900" spc="-1" strike="noStrike">
                <a:latin typeface="Arial"/>
              </a:rPr>
              <a:t>tim10-2</a:t>
            </a:r>
            <a:r>
              <a:rPr b="0" lang="en-US" sz="900" spc="-1" strike="noStrike">
                <a:latin typeface="Arial"/>
              </a:rPr>
              <a:t>/</a:t>
            </a:r>
            <a:r>
              <a:rPr b="0" i="1" lang="en-US" sz="900" spc="-1" strike="noStrike">
                <a:latin typeface="Arial"/>
              </a:rPr>
              <a:t>mpc1Δ</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(D) [</a:t>
            </a:r>
            <a:r>
              <a:rPr b="0" lang="en-US" sz="900" spc="-1" strike="noStrike" baseline="33000">
                <a:latin typeface="Arial"/>
              </a:rPr>
              <a:t>35</a:t>
            </a:r>
            <a:r>
              <a:rPr b="0" lang="en-US" sz="900" spc="-1" strike="noStrike">
                <a:latin typeface="Arial"/>
              </a:rPr>
              <a:t>S]-labeled Atp5 was imported into </a:t>
            </a:r>
            <a:r>
              <a:rPr b="0" i="1" lang="en-US" sz="900" spc="-1" strike="noStrike">
                <a:latin typeface="Arial"/>
              </a:rPr>
              <a:t>mpc1Δ</a:t>
            </a:r>
            <a:r>
              <a:rPr b="0" lang="en-US" sz="900" spc="-1" strike="noStrike">
                <a:latin typeface="Arial"/>
              </a:rPr>
              <a:t> and </a:t>
            </a:r>
            <a:r>
              <a:rPr b="0" i="1" lang="en-US" sz="900" spc="-1" strike="noStrike">
                <a:latin typeface="Arial"/>
              </a:rPr>
              <a:t>tim22-14</a:t>
            </a:r>
            <a:r>
              <a:rPr b="0" lang="en-US" sz="900" spc="-1" strike="noStrike">
                <a:latin typeface="Arial"/>
              </a:rPr>
              <a:t>/</a:t>
            </a:r>
            <a:r>
              <a:rPr b="0" i="1" lang="en-US" sz="900" spc="-1" strike="noStrike">
                <a:latin typeface="Arial"/>
              </a:rPr>
              <a:t>mpc1Δ</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(E) Membrane potential measurement of </a:t>
            </a:r>
            <a:r>
              <a:rPr b="0" i="1" lang="en-US" sz="900" spc="-1" strike="noStrike">
                <a:latin typeface="Arial"/>
              </a:rPr>
              <a:t>mpc1Δ</a:t>
            </a:r>
            <a:r>
              <a:rPr b="0" lang="en-US" sz="900" spc="-1" strike="noStrike">
                <a:latin typeface="Arial"/>
              </a:rPr>
              <a:t>, </a:t>
            </a:r>
            <a:r>
              <a:rPr b="0" i="1" lang="en-US" sz="900" spc="-1" strike="noStrike">
                <a:latin typeface="Arial"/>
              </a:rPr>
              <a:t>tim22-14</a:t>
            </a:r>
            <a:r>
              <a:rPr b="0" lang="en-US" sz="900" spc="-1" strike="noStrike">
                <a:latin typeface="Arial"/>
              </a:rPr>
              <a:t>/</a:t>
            </a:r>
            <a:r>
              <a:rPr b="0" i="1" lang="en-US" sz="900" spc="-1" strike="noStrike">
                <a:latin typeface="Arial"/>
              </a:rPr>
              <a:t>mpc1Δ</a:t>
            </a:r>
            <a:r>
              <a:rPr b="0" lang="en-US" sz="900" spc="-1" strike="noStrike">
                <a:latin typeface="Arial"/>
              </a:rPr>
              <a:t>, and </a:t>
            </a:r>
            <a:r>
              <a:rPr b="0" i="1" lang="en-US" sz="900" spc="-1" strike="noStrike">
                <a:latin typeface="Arial"/>
              </a:rPr>
              <a:t>tim10-2</a:t>
            </a:r>
            <a:r>
              <a:rPr b="0" lang="en-US" sz="900" spc="-1" strike="noStrike">
                <a:latin typeface="Arial"/>
              </a:rPr>
              <a:t>/</a:t>
            </a:r>
            <a:r>
              <a:rPr b="0" i="1" lang="en-US" sz="900" spc="-1" strike="noStrike">
                <a:latin typeface="Arial"/>
              </a:rPr>
              <a:t>mpc1Δ</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(F and G) [</a:t>
            </a:r>
            <a:r>
              <a:rPr b="0" lang="en-US" sz="900" spc="-1" strike="noStrike" baseline="33000">
                <a:latin typeface="Arial"/>
              </a:rPr>
              <a:t>35</a:t>
            </a:r>
            <a:r>
              <a:rPr b="0" lang="en-US" sz="900" spc="-1" strike="noStrike">
                <a:latin typeface="Arial"/>
              </a:rPr>
              <a:t>S]-labeled Mpc3 was imported into (F) WT and </a:t>
            </a:r>
            <a:r>
              <a:rPr b="0" i="1" lang="en-US" sz="900" spc="-1" strike="noStrike">
                <a:latin typeface="Arial"/>
              </a:rPr>
              <a:t>tim22-14</a:t>
            </a:r>
            <a:r>
              <a:rPr b="0" lang="en-US" sz="900" spc="-1" strike="noStrike">
                <a:latin typeface="Arial"/>
              </a:rPr>
              <a:t> mitochondria and (G) </a:t>
            </a:r>
            <a:r>
              <a:rPr b="0" i="1" lang="en-US" sz="900" spc="-1" strike="noStrike">
                <a:latin typeface="Arial"/>
              </a:rPr>
              <a:t>mpc1Δ</a:t>
            </a:r>
            <a:r>
              <a:rPr b="0" lang="en-US" sz="900" spc="-1" strike="noStrike">
                <a:latin typeface="Arial"/>
              </a:rPr>
              <a:t> and </a:t>
            </a:r>
            <a:r>
              <a:rPr b="0" i="1" lang="en-US" sz="900" spc="-1" strike="noStrike">
                <a:latin typeface="Arial"/>
              </a:rPr>
              <a:t>tim22-14</a:t>
            </a:r>
            <a:r>
              <a:rPr b="0" lang="en-US" sz="900" spc="-1" strike="noStrike">
                <a:latin typeface="Arial"/>
              </a:rPr>
              <a:t>/</a:t>
            </a:r>
            <a:r>
              <a:rPr b="0" i="1" lang="en-US" sz="900" spc="-1" strike="noStrike">
                <a:latin typeface="Arial"/>
              </a:rPr>
              <a:t>mpc1Δ</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(H) [</a:t>
            </a:r>
            <a:r>
              <a:rPr b="0" lang="en-US" sz="900" spc="-1" strike="noStrike" baseline="33000">
                <a:latin typeface="Arial"/>
              </a:rPr>
              <a:t>35</a:t>
            </a:r>
            <a:r>
              <a:rPr b="0" lang="en-US" sz="900" spc="-1" strike="noStrike">
                <a:latin typeface="Arial"/>
              </a:rPr>
              <a:t>S]-labeled Mpc2 was imported into WT and </a:t>
            </a:r>
            <a:r>
              <a:rPr b="0" i="1" lang="en-US" sz="900" spc="-1" strike="noStrike">
                <a:latin typeface="Arial"/>
              </a:rPr>
              <a:t>tim22-14</a:t>
            </a:r>
            <a:r>
              <a:rPr b="0" lang="en-US" sz="900" spc="-1" strike="noStrike">
                <a:latin typeface="Arial"/>
              </a:rPr>
              <a:t> mitochondria.</a:t>
            </a:r>
            <a:endParaRPr b="0" lang="en-US" sz="900" spc="-1" strike="noStrike">
              <a:latin typeface="Arial"/>
            </a:endParaRPr>
          </a:p>
          <a:p>
            <a:endParaRPr b="0" lang="en-US" sz="900" spc="-1" strike="noStrike">
              <a:latin typeface="Arial"/>
            </a:endParaRPr>
          </a:p>
          <a:p>
            <a:r>
              <a:rPr b="0" lang="en-US" sz="900" spc="-1" strike="noStrike">
                <a:latin typeface="Arial"/>
              </a:rPr>
              <a:t>(I) Purified mitochondria from WT and Tim22-downregulated (Tim22↓) cells were analyzed by SDS-PAGE and western blotting.</a:t>
            </a:r>
            <a:endParaRPr b="0" lang="en-US" sz="900" spc="-1" strike="noStrike">
              <a:latin typeface="Arial"/>
            </a:endParaRPr>
          </a:p>
          <a:p>
            <a:endParaRPr b="0" lang="en-US" sz="900" spc="-1" strike="noStrike">
              <a:latin typeface="Arial"/>
            </a:endParaRPr>
          </a:p>
          <a:p>
            <a:r>
              <a:rPr b="0" lang="en-US" sz="900" spc="-1" strike="noStrike">
                <a:latin typeface="Arial"/>
              </a:rPr>
              <a:t>(J) Membrane potential measurement of WT and Tim22-downregulated mitochondria.</a:t>
            </a:r>
            <a:endParaRPr b="0" lang="en-US" sz="900" spc="-1" strike="noStrike">
              <a:latin typeface="Arial"/>
            </a:endParaRPr>
          </a:p>
          <a:p>
            <a:endParaRPr b="0" lang="en-US" sz="900" spc="-1" strike="noStrike">
              <a:latin typeface="Arial"/>
            </a:endParaRPr>
          </a:p>
          <a:p>
            <a:r>
              <a:rPr b="0" lang="en-US" sz="900" spc="-1" strike="noStrike">
                <a:latin typeface="Arial"/>
              </a:rPr>
              <a:t>(K and L) [</a:t>
            </a:r>
            <a:r>
              <a:rPr b="0" lang="en-US" sz="900" spc="-1" strike="noStrike" baseline="33000">
                <a:latin typeface="Arial"/>
              </a:rPr>
              <a:t>35</a:t>
            </a:r>
            <a:r>
              <a:rPr b="0" lang="en-US" sz="900" spc="-1" strike="noStrike">
                <a:latin typeface="Arial"/>
              </a:rPr>
              <a:t>S]-labeled (K) Mpc2 and (L) Crc1 were imported into WT and Tim22-downregulated mitochondria. In all import experiments, analyses were carried out by BN-PAGE and digital autoradiography. Δψ, membrane potential.</a:t>
            </a:r>
            <a:endParaRPr b="0" lang="en-US" sz="900" spc="-1" strike="noStrike">
              <a:latin typeface="Arial"/>
            </a:endParaRPr>
          </a:p>
          <a:p>
            <a:endParaRPr b="0" lang="en-US" sz="900" spc="-1" strike="noStrike">
              <a:latin typeface="Arial"/>
            </a:endParaRPr>
          </a:p>
          <a:p>
            <a:r>
              <a:rPr b="0" lang="en-US" sz="900" spc="-1" strike="noStrike">
                <a:latin typeface="Arial"/>
              </a:rPr>
              <a:t>See also Figure S3.</a:t>
            </a:r>
            <a:endParaRPr b="0" lang="en-US" sz="900" spc="-1" strike="noStrike">
              <a:latin typeface="Arial"/>
            </a:endParaRPr>
          </a:p>
          <a:p>
            <a:endParaRPr b="0" lang="en-US" sz="900" spc="-1" strike="noStrike">
              <a:latin typeface="Arial"/>
            </a:endParaRPr>
          </a:p>
          <a:p>
            <a:endParaRPr b="0" lang="en-US" sz="900" spc="-1" strike="noStrike">
              <a:latin typeface="Arial"/>
            </a:endParaRPr>
          </a:p>
          <a:p>
            <a:endParaRPr b="0" lang="en-US" sz="900" spc="-1" strike="noStrike">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 name="PlaceHolder 1"/>
          <p:cNvSpPr>
            <a:spLocks noGrp="1"/>
          </p:cNvSpPr>
          <p:nvPr>
            <p:ph type="sldImg"/>
          </p:nvPr>
        </p:nvSpPr>
        <p:spPr>
          <a:xfrm>
            <a:off x="1371600" y="763560"/>
            <a:ext cx="5029200" cy="3772080"/>
          </a:xfrm>
          <a:prstGeom prst="rect">
            <a:avLst/>
          </a:prstGeom>
        </p:spPr>
      </p:sp>
      <p:sp>
        <p:nvSpPr>
          <p:cNvPr id="74" name="PlaceHolder 2"/>
          <p:cNvSpPr>
            <a:spLocks noGrp="1"/>
          </p:cNvSpPr>
          <p:nvPr>
            <p:ph type="body"/>
          </p:nvPr>
        </p:nvSpPr>
        <p:spPr>
          <a:xfrm>
            <a:off x="777960" y="4776840"/>
            <a:ext cx="6216480" cy="4525200"/>
          </a:xfrm>
          <a:prstGeom prst="rect">
            <a:avLst/>
          </a:prstGeom>
        </p:spPr>
        <p:txBody>
          <a:bodyPr lIns="0" rIns="0" tIns="0" bIns="0"/>
          <a:p>
            <a:r>
              <a:rPr b="0" lang="en-US" sz="900" spc="-1" strike="noStrike">
                <a:latin typeface="Arial"/>
              </a:rPr>
              <a:t>MPC Assembly Is Affected upon Defects in TIM22 in Human Mitochondria</a:t>
            </a:r>
            <a:endParaRPr b="0" lang="en-US" sz="900" spc="-1" strike="noStrike">
              <a:latin typeface="Arial"/>
            </a:endParaRPr>
          </a:p>
          <a:p>
            <a:endParaRPr b="0" lang="en-US" sz="900" spc="-1" strike="noStrike">
              <a:latin typeface="Arial"/>
            </a:endParaRPr>
          </a:p>
          <a:p>
            <a:r>
              <a:rPr b="0" lang="en-US" sz="900" spc="-1" strike="noStrike">
                <a:latin typeface="Arial"/>
              </a:rPr>
              <a:t>(A) Topology of human MPC1 and MPC2.</a:t>
            </a:r>
            <a:endParaRPr b="0" lang="en-US" sz="900" spc="-1" strike="noStrike">
              <a:latin typeface="Arial"/>
            </a:endParaRPr>
          </a:p>
          <a:p>
            <a:endParaRPr b="0" lang="en-US" sz="900" spc="-1" strike="noStrike">
              <a:latin typeface="Arial"/>
            </a:endParaRPr>
          </a:p>
          <a:p>
            <a:r>
              <a:rPr b="0" lang="en-US" sz="900" spc="-1" strike="noStrike">
                <a:latin typeface="Arial"/>
              </a:rPr>
              <a:t>(B) Isolated mitochondria from control and patient fibroblast were analyzed by SDS-PAGE and western blotting.</a:t>
            </a:r>
            <a:endParaRPr b="0" lang="en-US" sz="900" spc="-1" strike="noStrike">
              <a:latin typeface="Arial"/>
            </a:endParaRPr>
          </a:p>
          <a:p>
            <a:endParaRPr b="0" lang="en-US" sz="900" spc="-1" strike="noStrike">
              <a:latin typeface="Arial"/>
            </a:endParaRPr>
          </a:p>
          <a:p>
            <a:r>
              <a:rPr b="0" lang="en-US" sz="900" spc="-1" strike="noStrike">
                <a:latin typeface="Arial"/>
              </a:rPr>
              <a:t>(C) HEK293T cells were treated with TIM22-specific small interfering RNA (siRNA) or non-targeting siRNA (NT). Isolated mitochondria were subjected to SDS-PAGE and western blotting.</a:t>
            </a:r>
            <a:endParaRPr b="0" lang="en-US" sz="900" spc="-1" strike="noStrike">
              <a:latin typeface="Arial"/>
            </a:endParaRPr>
          </a:p>
          <a:p>
            <a:endParaRPr b="0" lang="en-US" sz="900" spc="-1" strike="noStrike">
              <a:latin typeface="Arial"/>
            </a:endParaRPr>
          </a:p>
          <a:p>
            <a:r>
              <a:rPr b="0" lang="en-US" sz="900" spc="-1" strike="noStrike">
                <a:latin typeface="Arial"/>
              </a:rPr>
              <a:t>(D and E) [</a:t>
            </a:r>
            <a:r>
              <a:rPr b="0" lang="en-US" sz="900" spc="-1" strike="noStrike" baseline="33000">
                <a:latin typeface="Arial"/>
              </a:rPr>
              <a:t>35</a:t>
            </a:r>
            <a:r>
              <a:rPr b="0" lang="en-US" sz="900" spc="-1" strike="noStrike">
                <a:latin typeface="Arial"/>
              </a:rPr>
              <a:t>S]-labeled (D) MPC1 and (E) MPC2 were imported into isolated mitochondria from HEK293T cells transfected either with non-targeting (NT) or TIM22-specific siRNA (</a:t>
            </a:r>
            <a:r>
              <a:rPr b="0" i="1" lang="en-US" sz="900" spc="-1" strike="noStrike">
                <a:latin typeface="Arial"/>
              </a:rPr>
              <a:t>TIM22</a:t>
            </a:r>
            <a:r>
              <a:rPr b="0" lang="en-US" sz="900" spc="-1" strike="noStrike" baseline="33000">
                <a:latin typeface="Arial"/>
              </a:rPr>
              <a:t>KD</a:t>
            </a:r>
            <a:r>
              <a:rPr b="0" lang="en-US" sz="900" spc="-1" strike="noStrike">
                <a:latin typeface="Arial"/>
              </a:rPr>
              <a:t>).</a:t>
            </a:r>
            <a:endParaRPr b="0" lang="en-US" sz="900" spc="-1" strike="noStrike">
              <a:latin typeface="Arial"/>
            </a:endParaRPr>
          </a:p>
          <a:p>
            <a:endParaRPr b="0" lang="en-US" sz="900" spc="-1" strike="noStrike">
              <a:latin typeface="Arial"/>
            </a:endParaRPr>
          </a:p>
          <a:p>
            <a:r>
              <a:rPr b="0" lang="en-US" sz="900" spc="-1" strike="noStrike">
                <a:latin typeface="Arial"/>
              </a:rPr>
              <a:t>(F) Quantification of assembled MPC2 at 60 min (mean ± SEM, n = 3) (</a:t>
            </a:r>
            <a:r>
              <a:rPr b="0" lang="en-US" sz="900" spc="-1" strike="noStrike" baseline="33000">
                <a:latin typeface="Arial"/>
              </a:rPr>
              <a:t>∗</a:t>
            </a:r>
            <a:r>
              <a:rPr b="0" lang="en-US" sz="900" spc="-1" strike="noStrike">
                <a:latin typeface="Arial"/>
              </a:rPr>
              <a:t>p &lt; 0.05, unpaired t test, two tails). aa, amino acid; Δψ, membrane potential.</a:t>
            </a:r>
            <a:endParaRPr b="0" lang="en-US" sz="900" spc="-1" strike="noStrike">
              <a:latin typeface="Arial"/>
            </a:endParaRPr>
          </a:p>
          <a:p>
            <a:endParaRPr b="0" lang="en-US" sz="900" spc="-1" strike="noStrike">
              <a:latin typeface="Arial"/>
            </a:endParaRPr>
          </a:p>
          <a:p>
            <a:endParaRPr b="0" lang="en-US" sz="900" spc="-1" strike="noStrike">
              <a:latin typeface="Arial"/>
            </a:endParaRPr>
          </a:p>
          <a:p>
            <a:endParaRPr b="0" lang="en-US" sz="9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3600"/>
            <a:ext cx="8229240" cy="1144800"/>
          </a:xfrm>
          <a:prstGeom prst="rect">
            <a:avLst/>
          </a:prstGeom>
        </p:spPr>
        <p:txBody>
          <a:bodyPr lIns="0" rIns="0" tIns="0" bIns="0" anchor="ctr"/>
          <a:p>
            <a:pPr algn="ctr"/>
            <a:r>
              <a:rPr b="0" lang="en-US" sz="4400" spc="-1" strike="noStrike">
                <a:latin typeface="Arial"/>
              </a:rPr>
              <a:t>Click to edit the title text format</a:t>
            </a:r>
            <a:endParaRPr b="0" lang="en-US" sz="4400" spc="-1" strike="noStrike">
              <a:latin typeface="Arial"/>
            </a:endParaRPr>
          </a:p>
        </p:txBody>
      </p:sp>
      <p:sp>
        <p:nvSpPr>
          <p:cNvPr id="1"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ffffff"/>
              </a:buClr>
              <a:buSzPct val="45000"/>
              <a:buFont typeface="Wingdings" charset="2"/>
              <a:buChar char=""/>
            </a:pPr>
            <a:r>
              <a:rPr b="0" lang="en-US" sz="3200" spc="-1" strike="noStrike">
                <a:latin typeface="Arial"/>
              </a:rPr>
              <a:t>Click to edit the outline text format</a:t>
            </a:r>
            <a:endParaRPr b="0" lang="en-US" sz="3200" spc="-1" strike="noStrike">
              <a:latin typeface="Arial"/>
            </a:endParaRPr>
          </a:p>
          <a:p>
            <a:pPr lvl="1" marL="864000" indent="-324000">
              <a:spcBef>
                <a:spcPts val="1134"/>
              </a:spcBef>
              <a:buClr>
                <a:srgbClr val="ffffff"/>
              </a:buClr>
              <a:buSzPct val="75000"/>
              <a:buFont typeface="Symbol" charset="2"/>
              <a:buChar char=""/>
            </a:pPr>
            <a:r>
              <a:rPr b="0" lang="en-US" sz="2800" spc="-1" strike="noStrike">
                <a:latin typeface="Arial"/>
              </a:rPr>
              <a:t>Second Outline Level</a:t>
            </a:r>
            <a:endParaRPr b="0" lang="en-US" sz="2800" spc="-1" strike="noStrike">
              <a:latin typeface="Arial"/>
            </a:endParaRPr>
          </a:p>
          <a:p>
            <a:pPr lvl="2" marL="1296000" indent="-288000">
              <a:spcBef>
                <a:spcPts val="850"/>
              </a:spcBef>
              <a:buClr>
                <a:srgbClr val="ffffff"/>
              </a:buClr>
              <a:buSzPct val="45000"/>
              <a:buFont typeface="Wingdings" charset="2"/>
              <a:buChar char=""/>
            </a:pPr>
            <a:r>
              <a:rPr b="0" lang="en-US" sz="2400" spc="-1" strike="noStrike">
                <a:latin typeface="Arial"/>
              </a:rPr>
              <a:t>Third Outline Level</a:t>
            </a:r>
            <a:endParaRPr b="0" lang="en-US" sz="2400" spc="-1" strike="noStrike">
              <a:latin typeface="Arial"/>
            </a:endParaRPr>
          </a:p>
          <a:p>
            <a:pPr lvl="3" marL="1728000" indent="-216000">
              <a:spcBef>
                <a:spcPts val="567"/>
              </a:spcBef>
              <a:buClr>
                <a:srgbClr val="ffffff"/>
              </a:buClr>
              <a:buSzPct val="75000"/>
              <a:buFont typeface="Symbol" charset="2"/>
              <a:buChar char=""/>
            </a:pPr>
            <a:r>
              <a:rPr b="0" lang="en-US" sz="2000" spc="-1" strike="noStrike">
                <a:latin typeface="Arial"/>
              </a:rPr>
              <a:t>Fourth Outline Level</a:t>
            </a:r>
            <a:endParaRPr b="0" lang="en-US" sz="2000" spc="-1" strike="noStrike">
              <a:latin typeface="Arial"/>
            </a:endParaRPr>
          </a:p>
          <a:p>
            <a:pPr lvl="4" marL="2160000" indent="-216000">
              <a:spcBef>
                <a:spcPts val="283"/>
              </a:spcBef>
              <a:buClr>
                <a:srgbClr val="ffffff"/>
              </a:buClr>
              <a:buSzPct val="45000"/>
              <a:buFont typeface="Wingdings" charset="2"/>
              <a:buChar char=""/>
            </a:pPr>
            <a:r>
              <a:rPr b="0" lang="en-US" sz="2000" spc="-1" strike="noStrike">
                <a:latin typeface="Arial"/>
              </a:rPr>
              <a:t>Fifth Outline Level</a:t>
            </a:r>
            <a:endParaRPr b="0" lang="en-US" sz="2000" spc="-1" strike="noStrike">
              <a:latin typeface="Arial"/>
            </a:endParaRPr>
          </a:p>
          <a:p>
            <a:pPr lvl="5" marL="2592000" indent="-216000">
              <a:spcBef>
                <a:spcPts val="283"/>
              </a:spcBef>
              <a:buClr>
                <a:srgbClr val="ffffff"/>
              </a:buClr>
              <a:buSzPct val="45000"/>
              <a:buFont typeface="Wingdings" charset="2"/>
              <a:buChar char=""/>
            </a:pPr>
            <a:r>
              <a:rPr b="0" lang="en-US" sz="2000" spc="-1" strike="noStrike">
                <a:latin typeface="Arial"/>
              </a:rPr>
              <a:t>Sixth Outline Level</a:t>
            </a:r>
            <a:endParaRPr b="0" lang="en-US" sz="2000" spc="-1" strike="noStrike">
              <a:latin typeface="Arial"/>
            </a:endParaRPr>
          </a:p>
          <a:p>
            <a:pPr lvl="6" marL="3024000" indent="-216000">
              <a:spcBef>
                <a:spcPts val="283"/>
              </a:spcBef>
              <a:buClr>
                <a:srgbClr val="ffffff"/>
              </a:buClr>
              <a:buSzPct val="45000"/>
              <a:buFont typeface="Wingdings" charset="2"/>
              <a:buChar char=""/>
            </a:pPr>
            <a:r>
              <a:rPr b="0" lang="en-US" sz="2000" spc="-1" strike="noStrike">
                <a:latin typeface="Arial"/>
              </a:rPr>
              <a:t>Seventh Outline Level</a:t>
            </a:r>
            <a:endParaRPr b="0" lang="en-US"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hyperlink" Target="http://www.elsevier.com/termsandconditions" TargetMode="External"/><Relationship Id="rId2" Type="http://schemas.openxmlformats.org/officeDocument/2006/relationships/image" Target="../media/image1.png"/><Relationship Id="rId3" Type="http://schemas.openxmlformats.org/officeDocument/2006/relationships/slideLayout" Target="../slideLayouts/slideLayout2.xml"/>
</Relationships>
</file>

<file path=ppt/slides/_rels/slid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hyperlink" Target="http://www.elsevier.com/termsandconditions" TargetMode="External"/><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hyperlink" Target="http://www.elsevier.com/termsandconditions" TargetMode="External"/><Relationship Id="rId3" Type="http://schemas.openxmlformats.org/officeDocument/2006/relationships/image" Target="../media/image5.png"/><Relationship Id="rId4" Type="http://schemas.openxmlformats.org/officeDocument/2006/relationships/slideLayout" Target="../slideLayouts/slideLayout1.xml"/><Relationship Id="rId5"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hyperlink" Target="http://www.elsevier.com/termsandconditions" TargetMode="External"/><Relationship Id="rId3" Type="http://schemas.openxmlformats.org/officeDocument/2006/relationships/image" Target="../media/image7.png"/><Relationship Id="rId4" Type="http://schemas.openxmlformats.org/officeDocument/2006/relationships/slideLayout" Target="../slideLayouts/slideLayout1.xml"/><Relationship Id="rId5"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hyperlink" Target="http://www.elsevier.com/termsandconditions" TargetMode="External"/><Relationship Id="rId3" Type="http://schemas.openxmlformats.org/officeDocument/2006/relationships/image" Target="../media/image9.png"/><Relationship Id="rId4" Type="http://schemas.openxmlformats.org/officeDocument/2006/relationships/slideLayout" Target="../slideLayouts/slideLayout1.xml"/><Relationship Id="rId5" Type="http://schemas.openxmlformats.org/officeDocument/2006/relationships/notesSlide" Target="../notesSlides/notesSlide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360000" y="1260000"/>
            <a:ext cx="8640000" cy="2214720"/>
          </a:xfrm>
          <a:prstGeom prst="rect">
            <a:avLst/>
          </a:prstGeom>
          <a:noFill/>
          <a:ln>
            <a:noFill/>
          </a:ln>
        </p:spPr>
        <p:txBody>
          <a:bodyPr lIns="90000" rIns="90000" tIns="45000" bIns="45000"/>
          <a:p>
            <a:pPr algn="ctr">
              <a:lnSpc>
                <a:spcPct val="100000"/>
              </a:lnSpc>
              <a:spcAft>
                <a:spcPts val="3186"/>
              </a:spcAft>
            </a:pPr>
            <a:r>
              <a:rPr b="0" i="1" lang="en-US" sz="1700" spc="-1" strike="noStrike">
                <a:solidFill>
                  <a:srgbClr val="ffffff"/>
                </a:solidFill>
                <a:latin typeface="Arial"/>
              </a:rPr>
              <a:t>Defining the Substrate Spectrum of the TIM22 Complex Identifies Pyruvate Carrier Subunits as Unconventional Cargos</a:t>
            </a:r>
            <a:r>
              <a:rPr b="0" lang="en-US" sz="1700" spc="-1" strike="noStrike">
                <a:solidFill>
                  <a:srgbClr val="ffffff"/>
                </a:solidFill>
                <a:latin typeface="Arial"/>
              </a:rPr>
              <a:t> </a:t>
            </a:r>
            <a:endParaRPr b="0" lang="en-US" sz="1700" spc="-1" strike="noStrike">
              <a:solidFill>
                <a:srgbClr val="ffffff"/>
              </a:solidFill>
              <a:latin typeface="Arial"/>
            </a:endParaRPr>
          </a:p>
          <a:p>
            <a:pPr algn="ctr">
              <a:spcAft>
                <a:spcPts val="2750"/>
              </a:spcAft>
            </a:pPr>
            <a:r>
              <a:rPr b="0" i="1" lang="en-US" sz="1100" spc="-1" strike="noStrike">
                <a:solidFill>
                  <a:srgbClr val="ffffff"/>
                </a:solidFill>
                <a:latin typeface="Arial"/>
              </a:rPr>
              <a:t>Ridhima Gomkale, Luis Daniel Cruz-Zaragoza, Ida Suppanz, Bernard Guiard, Julio Montoya, Sylvie Callegari, David Pacheu-Grau, Bettina Warscheid, Peter Rehling</a:t>
            </a:r>
            <a:r>
              <a:rPr b="0" lang="en-US" sz="1100" spc="-1" strike="noStrike">
                <a:solidFill>
                  <a:srgbClr val="ffffff"/>
                </a:solidFill>
                <a:latin typeface="Arial"/>
              </a:rPr>
              <a:t> </a:t>
            </a:r>
            <a:endParaRPr b="0" lang="en-US" sz="1100" spc="-1" strike="noStrike">
              <a:solidFill>
                <a:srgbClr val="ffffff"/>
              </a:solidFill>
              <a:latin typeface="Arial"/>
            </a:endParaRPr>
          </a:p>
          <a:p>
            <a:pPr algn="ctr"/>
            <a:r>
              <a:rPr b="0" i="1" lang="en-US" sz="1200" spc="-1" strike="noStrike">
                <a:solidFill>
                  <a:srgbClr val="ffffff"/>
                </a:solidFill>
                <a:latin typeface="Arial"/>
              </a:rPr>
              <a:t>Current Biology</a:t>
            </a:r>
            <a:r>
              <a:rPr b="0" lang="en-US" sz="1200" spc="-1" strike="noStrike">
                <a:solidFill>
                  <a:srgbClr val="ffffff"/>
                </a:solidFill>
                <a:latin typeface="Arial"/>
              </a:rPr>
              <a:t> </a:t>
            </a:r>
            <a:endParaRPr b="0" lang="en-US" sz="1200" spc="-1" strike="noStrike">
              <a:solidFill>
                <a:srgbClr val="ffffff"/>
              </a:solidFill>
              <a:latin typeface="Arial"/>
            </a:endParaRPr>
          </a:p>
          <a:p>
            <a:pPr algn="ctr"/>
            <a:r>
              <a:rPr b="0" lang="en-US" sz="1200" spc="-1" strike="noStrike">
                <a:solidFill>
                  <a:srgbClr val="ffffff"/>
                </a:solidFill>
                <a:latin typeface="Arial"/>
              </a:rPr>
              <a:t>Volume 30 Issue 6 Pages 1119-1127.e5 (March 2020) </a:t>
            </a:r>
            <a:endParaRPr b="0" lang="en-US" sz="1200" spc="-1" strike="noStrike">
              <a:solidFill>
                <a:srgbClr val="ffffff"/>
              </a:solidFill>
              <a:latin typeface="Arial"/>
            </a:endParaRPr>
          </a:p>
          <a:p>
            <a:pPr algn="ctr"/>
            <a:r>
              <a:rPr b="0" lang="en-US" sz="1000" spc="-1" strike="noStrike">
                <a:solidFill>
                  <a:srgbClr val="ffffff"/>
                </a:solidFill>
                <a:latin typeface="Arial"/>
              </a:rPr>
              <a:t>DOI: 10.1016/j.cub.2020.01.024</a:t>
            </a:r>
            <a:endParaRPr b="0" lang="en-US" sz="1000" spc="-1" strike="noStrike">
              <a:solidFill>
                <a:srgbClr val="ffffff"/>
              </a:solidFill>
              <a:latin typeface="Arial"/>
            </a:endParaRPr>
          </a:p>
        </p:txBody>
      </p:sp>
      <p:sp>
        <p:nvSpPr>
          <p:cNvPr id="45" name="TextShape 2"/>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2020 The Author(s)</a:t>
            </a:r>
            <a:r>
              <a:rPr b="0" lang="en-US" sz="900" spc="-1" strike="noStrike">
                <a:solidFill>
                  <a:srgbClr val="ffffff"/>
                </a:solidFill>
                <a:latin typeface="Arial"/>
                <a:hlinkClick r:id="rId1"/>
              </a:rPr>
              <a:t> Terms and Conditions</a:t>
            </a:r>
            <a:endParaRPr b="0" lang="en-US" sz="900" spc="-1" strike="noStrike">
              <a:solidFill>
                <a:srgbClr val="ffffff"/>
              </a:solidFill>
              <a:latin typeface="Arial"/>
            </a:endParaRPr>
          </a:p>
        </p:txBody>
      </p:sp>
      <p:pic>
        <p:nvPicPr>
          <p:cNvPr id="46" name="Logo" descr=""/>
          <p:cNvPicPr/>
          <p:nvPr/>
        </p:nvPicPr>
        <p:blipFill>
          <a:blip r:embed="rId2"/>
          <a:stretch/>
        </p:blipFill>
        <p:spPr>
          <a:xfrm>
            <a:off x="79200" y="6212880"/>
            <a:ext cx="708120" cy="49644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CustomShape 1"/>
          <p:cNvSpPr/>
          <p:nvPr/>
        </p:nvSpPr>
        <p:spPr>
          <a:xfrm>
            <a:off x="4129560" y="79200"/>
            <a:ext cx="884880" cy="307080"/>
          </a:xfrm>
          <a:prstGeom prst="rect">
            <a:avLst/>
          </a:prstGeom>
          <a:noFill/>
          <a:ln>
            <a:noFill/>
          </a:ln>
        </p:spPr>
        <p:style>
          <a:lnRef idx="0"/>
          <a:fillRef idx="0"/>
          <a:effectRef idx="0"/>
          <a:fontRef idx="minor"/>
        </p:style>
        <p:txBody>
          <a:bodyPr wrap="none" lIns="90000" rIns="90000" tIns="46800" bIns="46800"/>
          <a:p>
            <a:r>
              <a:rPr b="0" lang="en-US" sz="1400" spc="-1" strike="noStrike">
                <a:solidFill>
                  <a:srgbClr val="ffffff"/>
                </a:solidFill>
                <a:latin typeface="Arial"/>
              </a:rPr>
              <a:t>Figure 1 </a:t>
            </a:r>
            <a:endParaRPr b="0" lang="en-US" sz="1400" spc="-1" strike="noStrike">
              <a:solidFill>
                <a:srgbClr val="ffffff"/>
              </a:solidFill>
              <a:latin typeface="Arial"/>
            </a:endParaRPr>
          </a:p>
        </p:txBody>
      </p:sp>
      <p:pic>
        <p:nvPicPr>
          <p:cNvPr id="48" name="Main graphic" descr=""/>
          <p:cNvPicPr/>
          <p:nvPr/>
        </p:nvPicPr>
        <p:blipFill>
          <a:blip r:embed="rId1"/>
          <a:stretch/>
        </p:blipFill>
        <p:spPr>
          <a:xfrm>
            <a:off x="2345040" y="762120"/>
            <a:ext cx="4504680" cy="4984200"/>
          </a:xfrm>
          <a:prstGeom prst="rect">
            <a:avLst/>
          </a:prstGeom>
          <a:ln>
            <a:noFill/>
          </a:ln>
        </p:spPr>
      </p:pic>
      <p:sp>
        <p:nvSpPr>
          <p:cNvPr id="49" name="TextShape 2"/>
          <p:cNvSpPr txBox="1"/>
          <p:nvPr/>
        </p:nvSpPr>
        <p:spPr>
          <a:xfrm>
            <a:off x="952560" y="6477120"/>
            <a:ext cx="8254800" cy="231120"/>
          </a:xfrm>
          <a:prstGeom prst="rect">
            <a:avLst/>
          </a:prstGeom>
          <a:noFill/>
          <a:ln>
            <a:noFill/>
          </a:ln>
        </p:spPr>
        <p:txBody>
          <a:bodyPr lIns="90000" rIns="90000" tIns="45000" bIns="45000"/>
          <a:p>
            <a:r>
              <a:rPr b="0" i="1" lang="en-US" sz="900" spc="-1" strike="noStrike">
                <a:solidFill>
                  <a:srgbClr val="ffffff"/>
                </a:solidFill>
                <a:latin typeface="Arial"/>
              </a:rPr>
              <a:t>Current Biology</a:t>
            </a:r>
            <a:r>
              <a:rPr b="0" lang="en-US" sz="900" spc="-1" strike="noStrike">
                <a:solidFill>
                  <a:srgbClr val="ffffff"/>
                </a:solidFill>
                <a:latin typeface="Arial"/>
              </a:rPr>
              <a:t> 2020 301119-1127.e5DOI: (10.1016/j.cub.2020.01.024) </a:t>
            </a:r>
            <a:endParaRPr b="0" lang="en-US" sz="900" spc="-1" strike="noStrike">
              <a:solidFill>
                <a:srgbClr val="ffffff"/>
              </a:solidFill>
              <a:latin typeface="Arial"/>
            </a:endParaRPr>
          </a:p>
        </p:txBody>
      </p:sp>
      <p:sp>
        <p:nvSpPr>
          <p:cNvPr id="50" name="TextShape 3"/>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2020 The Author(s)</a:t>
            </a:r>
            <a:r>
              <a:rPr b="0" lang="en-US" sz="900" spc="-1" strike="noStrike">
                <a:solidFill>
                  <a:srgbClr val="ffffff"/>
                </a:solidFill>
                <a:latin typeface="Arial"/>
                <a:hlinkClick r:id="rId2"/>
              </a:rPr>
              <a:t> Terms and Conditions</a:t>
            </a:r>
            <a:endParaRPr b="0" lang="en-US" sz="900" spc="-1" strike="noStrike">
              <a:solidFill>
                <a:srgbClr val="ffffff"/>
              </a:solidFill>
              <a:latin typeface="Arial"/>
            </a:endParaRPr>
          </a:p>
        </p:txBody>
      </p:sp>
      <p:pic>
        <p:nvPicPr>
          <p:cNvPr id="51" name="Logo" descr=""/>
          <p:cNvPicPr/>
          <p:nvPr/>
        </p:nvPicPr>
        <p:blipFill>
          <a:blip r:embed="rId3"/>
          <a:stretch/>
        </p:blipFill>
        <p:spPr>
          <a:xfrm>
            <a:off x="79200" y="6212880"/>
            <a:ext cx="708120" cy="496440"/>
          </a:xfrm>
          <a:prstGeom prst="rect">
            <a:avLst/>
          </a:prstGeom>
          <a:ln>
            <a:noFill/>
          </a:ln>
        </p:spPr>
      </p:pic>
    </p:spTree>
  </p:cSld>
  <p:transition>
    <p:wipe dir="r"/>
  </p:transition>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 name="CustomShape 1"/>
          <p:cNvSpPr/>
          <p:nvPr/>
        </p:nvSpPr>
        <p:spPr>
          <a:xfrm>
            <a:off x="4129560" y="79200"/>
            <a:ext cx="884880" cy="307080"/>
          </a:xfrm>
          <a:prstGeom prst="rect">
            <a:avLst/>
          </a:prstGeom>
          <a:noFill/>
          <a:ln>
            <a:noFill/>
          </a:ln>
        </p:spPr>
        <p:style>
          <a:lnRef idx="0"/>
          <a:fillRef idx="0"/>
          <a:effectRef idx="0"/>
          <a:fontRef idx="minor"/>
        </p:style>
        <p:txBody>
          <a:bodyPr wrap="none" lIns="90000" rIns="90000" tIns="46800" bIns="46800"/>
          <a:p>
            <a:r>
              <a:rPr b="0" lang="en-US" sz="1400" spc="-1" strike="noStrike">
                <a:solidFill>
                  <a:srgbClr val="ffffff"/>
                </a:solidFill>
                <a:latin typeface="Arial"/>
              </a:rPr>
              <a:t>Figure 2 </a:t>
            </a:r>
            <a:endParaRPr b="0" lang="en-US" sz="1400" spc="-1" strike="noStrike">
              <a:solidFill>
                <a:srgbClr val="ffffff"/>
              </a:solidFill>
              <a:latin typeface="Arial"/>
            </a:endParaRPr>
          </a:p>
        </p:txBody>
      </p:sp>
      <p:pic>
        <p:nvPicPr>
          <p:cNvPr id="53" name="Main graphic" descr=""/>
          <p:cNvPicPr/>
          <p:nvPr/>
        </p:nvPicPr>
        <p:blipFill>
          <a:blip r:embed="rId1"/>
          <a:stretch/>
        </p:blipFill>
        <p:spPr>
          <a:xfrm>
            <a:off x="2529720" y="762120"/>
            <a:ext cx="4135320" cy="4984200"/>
          </a:xfrm>
          <a:prstGeom prst="rect">
            <a:avLst/>
          </a:prstGeom>
          <a:ln>
            <a:noFill/>
          </a:ln>
        </p:spPr>
      </p:pic>
      <p:sp>
        <p:nvSpPr>
          <p:cNvPr id="54" name="TextShape 2"/>
          <p:cNvSpPr txBox="1"/>
          <p:nvPr/>
        </p:nvSpPr>
        <p:spPr>
          <a:xfrm>
            <a:off x="952560" y="6477120"/>
            <a:ext cx="8254800" cy="231120"/>
          </a:xfrm>
          <a:prstGeom prst="rect">
            <a:avLst/>
          </a:prstGeom>
          <a:noFill/>
          <a:ln>
            <a:noFill/>
          </a:ln>
        </p:spPr>
        <p:txBody>
          <a:bodyPr lIns="90000" rIns="90000" tIns="45000" bIns="45000"/>
          <a:p>
            <a:r>
              <a:rPr b="0" i="1" lang="en-US" sz="900" spc="-1" strike="noStrike">
                <a:solidFill>
                  <a:srgbClr val="ffffff"/>
                </a:solidFill>
                <a:latin typeface="Arial"/>
              </a:rPr>
              <a:t>Current Biology</a:t>
            </a:r>
            <a:r>
              <a:rPr b="0" lang="en-US" sz="900" spc="-1" strike="noStrike">
                <a:solidFill>
                  <a:srgbClr val="ffffff"/>
                </a:solidFill>
                <a:latin typeface="Arial"/>
              </a:rPr>
              <a:t> 2020 301119-1127.e5DOI: (10.1016/j.cub.2020.01.024) </a:t>
            </a:r>
            <a:endParaRPr b="0" lang="en-US" sz="900" spc="-1" strike="noStrike">
              <a:solidFill>
                <a:srgbClr val="ffffff"/>
              </a:solidFill>
              <a:latin typeface="Arial"/>
            </a:endParaRPr>
          </a:p>
        </p:txBody>
      </p:sp>
      <p:sp>
        <p:nvSpPr>
          <p:cNvPr id="55" name="TextShape 3"/>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2020 The Author(s)</a:t>
            </a:r>
            <a:r>
              <a:rPr b="0" lang="en-US" sz="900" spc="-1" strike="noStrike">
                <a:solidFill>
                  <a:srgbClr val="ffffff"/>
                </a:solidFill>
                <a:latin typeface="Arial"/>
                <a:hlinkClick r:id="rId2"/>
              </a:rPr>
              <a:t> Terms and Conditions</a:t>
            </a:r>
            <a:endParaRPr b="0" lang="en-US" sz="900" spc="-1" strike="noStrike">
              <a:solidFill>
                <a:srgbClr val="ffffff"/>
              </a:solidFill>
              <a:latin typeface="Arial"/>
            </a:endParaRPr>
          </a:p>
        </p:txBody>
      </p:sp>
      <p:pic>
        <p:nvPicPr>
          <p:cNvPr id="56" name="Logo" descr=""/>
          <p:cNvPicPr/>
          <p:nvPr/>
        </p:nvPicPr>
        <p:blipFill>
          <a:blip r:embed="rId3"/>
          <a:stretch/>
        </p:blipFill>
        <p:spPr>
          <a:xfrm>
            <a:off x="79200" y="6212880"/>
            <a:ext cx="708120" cy="496440"/>
          </a:xfrm>
          <a:prstGeom prst="rect">
            <a:avLst/>
          </a:prstGeom>
          <a:ln>
            <a:noFill/>
          </a:ln>
        </p:spPr>
      </p:pic>
    </p:spTree>
  </p:cSld>
  <p:transition>
    <p:wipe dir="r"/>
  </p:transition>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 name="CustomShape 1"/>
          <p:cNvSpPr/>
          <p:nvPr/>
        </p:nvSpPr>
        <p:spPr>
          <a:xfrm>
            <a:off x="4129560" y="79200"/>
            <a:ext cx="884880" cy="307080"/>
          </a:xfrm>
          <a:prstGeom prst="rect">
            <a:avLst/>
          </a:prstGeom>
          <a:noFill/>
          <a:ln>
            <a:noFill/>
          </a:ln>
        </p:spPr>
        <p:style>
          <a:lnRef idx="0"/>
          <a:fillRef idx="0"/>
          <a:effectRef idx="0"/>
          <a:fontRef idx="minor"/>
        </p:style>
        <p:txBody>
          <a:bodyPr wrap="none" lIns="90000" rIns="90000" tIns="46800" bIns="46800"/>
          <a:p>
            <a:r>
              <a:rPr b="0" lang="en-US" sz="1400" spc="-1" strike="noStrike">
                <a:solidFill>
                  <a:srgbClr val="ffffff"/>
                </a:solidFill>
                <a:latin typeface="Arial"/>
              </a:rPr>
              <a:t>Figure 3 </a:t>
            </a:r>
            <a:endParaRPr b="0" lang="en-US" sz="1400" spc="-1" strike="noStrike">
              <a:solidFill>
                <a:srgbClr val="ffffff"/>
              </a:solidFill>
              <a:latin typeface="Arial"/>
            </a:endParaRPr>
          </a:p>
        </p:txBody>
      </p:sp>
      <p:pic>
        <p:nvPicPr>
          <p:cNvPr id="58" name="Main graphic" descr=""/>
          <p:cNvPicPr/>
          <p:nvPr/>
        </p:nvPicPr>
        <p:blipFill>
          <a:blip r:embed="rId1"/>
          <a:stretch/>
        </p:blipFill>
        <p:spPr>
          <a:xfrm>
            <a:off x="2917080" y="762120"/>
            <a:ext cx="3360600" cy="4984200"/>
          </a:xfrm>
          <a:prstGeom prst="rect">
            <a:avLst/>
          </a:prstGeom>
          <a:ln>
            <a:noFill/>
          </a:ln>
        </p:spPr>
      </p:pic>
      <p:sp>
        <p:nvSpPr>
          <p:cNvPr id="59" name="TextShape 2"/>
          <p:cNvSpPr txBox="1"/>
          <p:nvPr/>
        </p:nvSpPr>
        <p:spPr>
          <a:xfrm>
            <a:off x="952560" y="6477120"/>
            <a:ext cx="8254800" cy="231120"/>
          </a:xfrm>
          <a:prstGeom prst="rect">
            <a:avLst/>
          </a:prstGeom>
          <a:noFill/>
          <a:ln>
            <a:noFill/>
          </a:ln>
        </p:spPr>
        <p:txBody>
          <a:bodyPr lIns="90000" rIns="90000" tIns="45000" bIns="45000"/>
          <a:p>
            <a:r>
              <a:rPr b="0" i="1" lang="en-US" sz="900" spc="-1" strike="noStrike">
                <a:solidFill>
                  <a:srgbClr val="ffffff"/>
                </a:solidFill>
                <a:latin typeface="Arial"/>
              </a:rPr>
              <a:t>Current Biology</a:t>
            </a:r>
            <a:r>
              <a:rPr b="0" lang="en-US" sz="900" spc="-1" strike="noStrike">
                <a:solidFill>
                  <a:srgbClr val="ffffff"/>
                </a:solidFill>
                <a:latin typeface="Arial"/>
              </a:rPr>
              <a:t> 2020 301119-1127.e5DOI: (10.1016/j.cub.2020.01.024) </a:t>
            </a:r>
            <a:endParaRPr b="0" lang="en-US" sz="900" spc="-1" strike="noStrike">
              <a:solidFill>
                <a:srgbClr val="ffffff"/>
              </a:solidFill>
              <a:latin typeface="Arial"/>
            </a:endParaRPr>
          </a:p>
        </p:txBody>
      </p:sp>
      <p:sp>
        <p:nvSpPr>
          <p:cNvPr id="60" name="TextShape 3"/>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2020 The Author(s)</a:t>
            </a:r>
            <a:r>
              <a:rPr b="0" lang="en-US" sz="900" spc="-1" strike="noStrike">
                <a:solidFill>
                  <a:srgbClr val="ffffff"/>
                </a:solidFill>
                <a:latin typeface="Arial"/>
                <a:hlinkClick r:id="rId2"/>
              </a:rPr>
              <a:t> Terms and Conditions</a:t>
            </a:r>
            <a:endParaRPr b="0" lang="en-US" sz="900" spc="-1" strike="noStrike">
              <a:solidFill>
                <a:srgbClr val="ffffff"/>
              </a:solidFill>
              <a:latin typeface="Arial"/>
            </a:endParaRPr>
          </a:p>
        </p:txBody>
      </p:sp>
      <p:pic>
        <p:nvPicPr>
          <p:cNvPr id="61" name="Logo" descr=""/>
          <p:cNvPicPr/>
          <p:nvPr/>
        </p:nvPicPr>
        <p:blipFill>
          <a:blip r:embed="rId3"/>
          <a:stretch/>
        </p:blipFill>
        <p:spPr>
          <a:xfrm>
            <a:off x="79200" y="6212880"/>
            <a:ext cx="708120" cy="496440"/>
          </a:xfrm>
          <a:prstGeom prst="rect">
            <a:avLst/>
          </a:prstGeom>
          <a:ln>
            <a:noFill/>
          </a:ln>
        </p:spPr>
      </p:pic>
    </p:spTree>
  </p:cSld>
  <p:transition>
    <p:wipe dir="r"/>
  </p:transition>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 name="CustomShape 1"/>
          <p:cNvSpPr/>
          <p:nvPr/>
        </p:nvSpPr>
        <p:spPr>
          <a:xfrm>
            <a:off x="4129560" y="79200"/>
            <a:ext cx="884880" cy="307080"/>
          </a:xfrm>
          <a:prstGeom prst="rect">
            <a:avLst/>
          </a:prstGeom>
          <a:noFill/>
          <a:ln>
            <a:noFill/>
          </a:ln>
        </p:spPr>
        <p:style>
          <a:lnRef idx="0"/>
          <a:fillRef idx="0"/>
          <a:effectRef idx="0"/>
          <a:fontRef idx="minor"/>
        </p:style>
        <p:txBody>
          <a:bodyPr wrap="none" lIns="90000" rIns="90000" tIns="46800" bIns="46800"/>
          <a:p>
            <a:r>
              <a:rPr b="0" lang="en-US" sz="1400" spc="-1" strike="noStrike">
                <a:solidFill>
                  <a:srgbClr val="ffffff"/>
                </a:solidFill>
                <a:latin typeface="Arial"/>
              </a:rPr>
              <a:t>Figure 4 </a:t>
            </a:r>
            <a:endParaRPr b="0" lang="en-US" sz="1400" spc="-1" strike="noStrike">
              <a:solidFill>
                <a:srgbClr val="ffffff"/>
              </a:solidFill>
              <a:latin typeface="Arial"/>
            </a:endParaRPr>
          </a:p>
        </p:txBody>
      </p:sp>
      <p:pic>
        <p:nvPicPr>
          <p:cNvPr id="63" name="Main graphic" descr=""/>
          <p:cNvPicPr/>
          <p:nvPr/>
        </p:nvPicPr>
        <p:blipFill>
          <a:blip r:embed="rId1"/>
          <a:stretch/>
        </p:blipFill>
        <p:spPr>
          <a:xfrm>
            <a:off x="1453320" y="762120"/>
            <a:ext cx="6288480" cy="4984200"/>
          </a:xfrm>
          <a:prstGeom prst="rect">
            <a:avLst/>
          </a:prstGeom>
          <a:ln>
            <a:noFill/>
          </a:ln>
        </p:spPr>
      </p:pic>
      <p:sp>
        <p:nvSpPr>
          <p:cNvPr id="64" name="TextShape 2"/>
          <p:cNvSpPr txBox="1"/>
          <p:nvPr/>
        </p:nvSpPr>
        <p:spPr>
          <a:xfrm>
            <a:off x="952560" y="6477120"/>
            <a:ext cx="8254800" cy="231120"/>
          </a:xfrm>
          <a:prstGeom prst="rect">
            <a:avLst/>
          </a:prstGeom>
          <a:noFill/>
          <a:ln>
            <a:noFill/>
          </a:ln>
        </p:spPr>
        <p:txBody>
          <a:bodyPr lIns="90000" rIns="90000" tIns="45000" bIns="45000"/>
          <a:p>
            <a:r>
              <a:rPr b="0" i="1" lang="en-US" sz="900" spc="-1" strike="noStrike">
                <a:solidFill>
                  <a:srgbClr val="ffffff"/>
                </a:solidFill>
                <a:latin typeface="Arial"/>
              </a:rPr>
              <a:t>Current Biology</a:t>
            </a:r>
            <a:r>
              <a:rPr b="0" lang="en-US" sz="900" spc="-1" strike="noStrike">
                <a:solidFill>
                  <a:srgbClr val="ffffff"/>
                </a:solidFill>
                <a:latin typeface="Arial"/>
              </a:rPr>
              <a:t> 2020 301119-1127.e5DOI: (10.1016/j.cub.2020.01.024) </a:t>
            </a:r>
            <a:endParaRPr b="0" lang="en-US" sz="900" spc="-1" strike="noStrike">
              <a:solidFill>
                <a:srgbClr val="ffffff"/>
              </a:solidFill>
              <a:latin typeface="Arial"/>
            </a:endParaRPr>
          </a:p>
        </p:txBody>
      </p:sp>
      <p:sp>
        <p:nvSpPr>
          <p:cNvPr id="65" name="TextShape 3"/>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2020 The Author(s)</a:t>
            </a:r>
            <a:r>
              <a:rPr b="0" lang="en-US" sz="900" spc="-1" strike="noStrike">
                <a:solidFill>
                  <a:srgbClr val="ffffff"/>
                </a:solidFill>
                <a:latin typeface="Arial"/>
                <a:hlinkClick r:id="rId2"/>
              </a:rPr>
              <a:t> Terms and Conditions</a:t>
            </a:r>
            <a:endParaRPr b="0" lang="en-US" sz="900" spc="-1" strike="noStrike">
              <a:solidFill>
                <a:srgbClr val="ffffff"/>
              </a:solidFill>
              <a:latin typeface="Arial"/>
            </a:endParaRPr>
          </a:p>
        </p:txBody>
      </p:sp>
      <p:pic>
        <p:nvPicPr>
          <p:cNvPr id="66" name="Logo" descr=""/>
          <p:cNvPicPr/>
          <p:nvPr/>
        </p:nvPicPr>
        <p:blipFill>
          <a:blip r:embed="rId3"/>
          <a:stretch/>
        </p:blipFill>
        <p:spPr>
          <a:xfrm>
            <a:off x="79200" y="6212880"/>
            <a:ext cx="708120" cy="496440"/>
          </a:xfrm>
          <a:prstGeom prst="rect">
            <a:avLst/>
          </a:prstGeom>
          <a:ln>
            <a:noFill/>
          </a:ln>
        </p:spPr>
      </p:pic>
    </p:spTree>
  </p:cSld>
  <p:transition>
    <p:wipe dir="r"/>
  </p:transition>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