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6"/>
  </p:notesMasterIdLst>
  <p:sldIdLst>
    <p:sldId id="256" r:id="rId2"/>
    <p:sldId id="263" r:id="rId3"/>
    <p:sldId id="257" r:id="rId4"/>
    <p:sldId id="265" r:id="rId5"/>
    <p:sldId id="258" r:id="rId6"/>
    <p:sldId id="259" r:id="rId7"/>
    <p:sldId id="266" r:id="rId8"/>
    <p:sldId id="268" r:id="rId9"/>
    <p:sldId id="261" r:id="rId10"/>
    <p:sldId id="269" r:id="rId11"/>
    <p:sldId id="270" r:id="rId12"/>
    <p:sldId id="260" r:id="rId13"/>
    <p:sldId id="264" r:id="rId14"/>
    <p:sldId id="262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817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rof. Dr. Cristina Has" initials="PDCH" lastIdx="1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74" autoAdjust="0"/>
    <p:restoredTop sz="94660"/>
  </p:normalViewPr>
  <p:slideViewPr>
    <p:cSldViewPr snapToGrid="0">
      <p:cViewPr varScale="1">
        <p:scale>
          <a:sx n="74" d="100"/>
          <a:sy n="74" d="100"/>
        </p:scale>
        <p:origin x="-378" y="-90"/>
      </p:cViewPr>
      <p:guideLst>
        <p:guide orient="horz" pos="2817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367C35-6F5A-4399-A2F6-E1219D88DC3F}" type="datetimeFigureOut">
              <a:rPr lang="en-GB" smtClean="0"/>
              <a:t>05/05/2020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DB00D0-DE12-470F-877A-31F5E9C991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59557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1440" y="1916833"/>
            <a:ext cx="10770009" cy="533921"/>
          </a:xfrm>
        </p:spPr>
        <p:txBody>
          <a:bodyPr>
            <a:normAutofit/>
          </a:bodyPr>
          <a:lstStyle>
            <a:lvl1pPr>
              <a:lnSpc>
                <a:spcPts val="2500"/>
              </a:lnSpc>
              <a:defRPr sz="3600" b="0">
                <a:solidFill>
                  <a:srgbClr val="6D6E7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41440" y="3033486"/>
            <a:ext cx="10767484" cy="566057"/>
          </a:xfrm>
        </p:spPr>
        <p:txBody>
          <a:bodyPr>
            <a:noAutofit/>
          </a:bodyPr>
          <a:lstStyle>
            <a:lvl1pPr marL="0" indent="0" algn="l">
              <a:lnSpc>
                <a:spcPts val="1800"/>
              </a:lnSpc>
              <a:spcBef>
                <a:spcPts val="0"/>
              </a:spcBef>
              <a:buNone/>
              <a:defRPr>
                <a:solidFill>
                  <a:srgbClr val="6D6E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en-US" dirty="0"/>
          </a:p>
          <a:p>
            <a:r>
              <a:rPr lang="en-US" dirty="0"/>
              <a:t>Click to edit Master subtitle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667" y="692696"/>
            <a:ext cx="10767484" cy="504280"/>
          </a:xfrm>
        </p:spPr>
        <p:txBody>
          <a:bodyPr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405" y="1484784"/>
            <a:ext cx="8832980" cy="4031779"/>
          </a:xfrm>
        </p:spPr>
        <p:txBody>
          <a:bodyPr/>
          <a:lstStyle>
            <a:lvl1pPr>
              <a:spcBef>
                <a:spcPts val="1000"/>
              </a:spcBef>
              <a:spcAft>
                <a:spcPts val="0"/>
              </a:spcAft>
              <a:defRPr/>
            </a:lvl1pPr>
            <a:lvl2pPr>
              <a:lnSpc>
                <a:spcPts val="1800"/>
              </a:lnSpc>
              <a:spcBef>
                <a:spcPts val="600"/>
              </a:spcBef>
              <a:defRPr/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404" y="1484313"/>
            <a:ext cx="10767747" cy="517330"/>
          </a:xfrm>
        </p:spPr>
        <p:txBody>
          <a:bodyPr>
            <a:noAutofit/>
          </a:bodyPr>
          <a:lstStyle>
            <a:lvl1pPr marL="0" indent="0">
              <a:lnSpc>
                <a:spcPts val="19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>
              <a:lnSpc>
                <a:spcPts val="1800"/>
              </a:lnSpc>
              <a:spcBef>
                <a:spcPts val="600"/>
              </a:spcBef>
              <a:defRPr/>
            </a:lvl2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0" hasCustomPrompt="1"/>
          </p:nvPr>
        </p:nvSpPr>
        <p:spPr>
          <a:xfrm>
            <a:off x="719667" y="2492897"/>
            <a:ext cx="10767484" cy="3096344"/>
          </a:xfrm>
        </p:spPr>
        <p:txBody>
          <a:bodyPr rtlCol="0">
            <a:normAutofit/>
          </a:bodyPr>
          <a:lstStyle>
            <a:lvl1pPr>
              <a:buNone/>
              <a:defRPr sz="1100"/>
            </a:lvl1pPr>
          </a:lstStyle>
          <a:p>
            <a:pPr lvl="0"/>
            <a:r>
              <a:rPr lang="en-US" noProof="0"/>
              <a:t>Click icon to add chart</a:t>
            </a:r>
            <a:endParaRPr lang="en-GB" noProof="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719667" y="2132857"/>
            <a:ext cx="6144684" cy="288925"/>
          </a:xfrm>
        </p:spPr>
        <p:txBody>
          <a:bodyPr/>
          <a:lstStyle>
            <a:lvl1pPr marL="0" indent="0">
              <a:buFontTx/>
              <a:buNone/>
              <a:defRPr b="1">
                <a:solidFill>
                  <a:srgbClr val="6D6E7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404" y="1255487"/>
            <a:ext cx="10767747" cy="517330"/>
          </a:xfrm>
        </p:spPr>
        <p:txBody>
          <a:bodyPr>
            <a:noAutofit/>
          </a:bodyPr>
          <a:lstStyle>
            <a:lvl1pPr marL="0" indent="0">
              <a:lnSpc>
                <a:spcPts val="19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>
              <a:lnSpc>
                <a:spcPts val="1800"/>
              </a:lnSpc>
              <a:spcBef>
                <a:spcPts val="600"/>
              </a:spcBef>
              <a:defRPr/>
            </a:lvl2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719667" y="1988841"/>
            <a:ext cx="6144684" cy="288925"/>
          </a:xfrm>
        </p:spPr>
        <p:txBody>
          <a:bodyPr/>
          <a:lstStyle>
            <a:lvl1pPr marL="0" indent="0">
              <a:buFontTx/>
              <a:buNone/>
              <a:defRPr b="1">
                <a:solidFill>
                  <a:srgbClr val="6D6E7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and Pie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404" y="1484784"/>
            <a:ext cx="10767747" cy="288033"/>
          </a:xfrm>
        </p:spPr>
        <p:txBody>
          <a:bodyPr>
            <a:noAutofit/>
          </a:bodyPr>
          <a:lstStyle>
            <a:lvl1pPr marL="0" indent="0">
              <a:lnSpc>
                <a:spcPts val="19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>
              <a:lnSpc>
                <a:spcPts val="1800"/>
              </a:lnSpc>
              <a:spcBef>
                <a:spcPts val="600"/>
              </a:spcBef>
              <a:defRPr/>
            </a:lvl2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0" hasCustomPrompt="1"/>
          </p:nvPr>
        </p:nvSpPr>
        <p:spPr>
          <a:xfrm>
            <a:off x="5519937" y="2348880"/>
            <a:ext cx="5967215" cy="3528392"/>
          </a:xfrm>
        </p:spPr>
        <p:txBody>
          <a:bodyPr rtlCol="0">
            <a:normAutofit/>
          </a:bodyPr>
          <a:lstStyle>
            <a:lvl1pPr>
              <a:buNone/>
              <a:defRPr sz="1100"/>
            </a:lvl1pPr>
          </a:lstStyle>
          <a:p>
            <a:pPr lvl="0"/>
            <a:r>
              <a:rPr lang="en-US" noProof="0"/>
              <a:t>Click icon to add chart</a:t>
            </a:r>
            <a:endParaRPr lang="en-GB" noProof="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719667" y="1988841"/>
            <a:ext cx="6144684" cy="288925"/>
          </a:xfrm>
        </p:spPr>
        <p:txBody>
          <a:bodyPr/>
          <a:lstStyle>
            <a:lvl1pPr marL="0" indent="0">
              <a:buFontTx/>
              <a:buNone/>
              <a:defRPr b="1">
                <a:solidFill>
                  <a:srgbClr val="6D6E7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719667" y="2348874"/>
            <a:ext cx="5088467" cy="3240367"/>
          </a:xfrm>
        </p:spPr>
        <p:txBody>
          <a:bodyPr/>
          <a:lstStyle>
            <a:lvl1pPr>
              <a:lnSpc>
                <a:spcPts val="1900"/>
              </a:lnSpc>
              <a:spcBef>
                <a:spcPts val="800"/>
              </a:spcBef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19667" y="1484313"/>
            <a:ext cx="5274733" cy="4268334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0" name="Chart Placeholder 9"/>
          <p:cNvSpPr>
            <a:spLocks noGrp="1"/>
          </p:cNvSpPr>
          <p:nvPr>
            <p:ph type="chart" sz="quarter" idx="14" hasCustomPrompt="1"/>
          </p:nvPr>
        </p:nvSpPr>
        <p:spPr>
          <a:xfrm>
            <a:off x="6480043" y="1484314"/>
            <a:ext cx="5007108" cy="4268333"/>
          </a:xfrm>
        </p:spPr>
        <p:txBody>
          <a:bodyPr rtlCol="0">
            <a:normAutofit/>
          </a:bodyPr>
          <a:lstStyle>
            <a:lvl1pPr>
              <a:buNone/>
              <a:defRPr sz="900"/>
            </a:lvl1pPr>
          </a:lstStyle>
          <a:p>
            <a:pPr lvl="0"/>
            <a:r>
              <a:rPr lang="en-US" noProof="0"/>
              <a:t>Click icon to add chart</a:t>
            </a:r>
            <a:endParaRPr lang="en-GB" noProof="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8" name="Chart Placeholder 7"/>
          <p:cNvSpPr>
            <a:spLocks noGrp="1"/>
          </p:cNvSpPr>
          <p:nvPr>
            <p:ph type="chart" sz="quarter" idx="14" hasCustomPrompt="1"/>
          </p:nvPr>
        </p:nvSpPr>
        <p:spPr>
          <a:xfrm>
            <a:off x="719667" y="1484312"/>
            <a:ext cx="10767484" cy="4032251"/>
          </a:xfrm>
        </p:spPr>
        <p:txBody>
          <a:bodyPr rtlCol="0">
            <a:normAutofit/>
          </a:bodyPr>
          <a:lstStyle>
            <a:lvl1pPr>
              <a:buNone/>
              <a:defRPr sz="900"/>
            </a:lvl1pPr>
          </a:lstStyle>
          <a:p>
            <a:pPr lvl="0"/>
            <a:r>
              <a:rPr lang="en-US" noProof="0"/>
              <a:t>Click icon to add chart</a:t>
            </a:r>
            <a:endParaRPr lang="en-GB" noProof="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719667" y="1484312"/>
            <a:ext cx="10767484" cy="4032251"/>
          </a:xfrm>
        </p:spPr>
        <p:txBody>
          <a:bodyPr rtlCol="0">
            <a:normAutofit/>
          </a:bodyPr>
          <a:lstStyle>
            <a:lvl1pPr>
              <a:buNone/>
              <a:defRPr sz="900"/>
            </a:lvl1pPr>
          </a:lstStyle>
          <a:p>
            <a:pPr lvl="0"/>
            <a:r>
              <a:rPr lang="en-US" noProof="0"/>
              <a:t>Click icon to add picture</a:t>
            </a:r>
            <a:endParaRPr lang="en-GB" noProof="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719667" y="703264"/>
            <a:ext cx="10767484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/>
          <a:lstStyle/>
          <a:p>
            <a:pPr lvl="0"/>
            <a:r>
              <a:rPr lang="en-US" altLang="en-US"/>
              <a:t>Click to edit Master title style</a:t>
            </a:r>
            <a:endParaRPr lang="en-GB" alt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35000" y="1557338"/>
            <a:ext cx="10752667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/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  <a:endParaRPr lang="en-GB" altLang="en-US" dirty="0"/>
          </a:p>
        </p:txBody>
      </p:sp>
      <p:pic>
        <p:nvPicPr>
          <p:cNvPr id="1028" name="Picture 7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8585" y="6131382"/>
            <a:ext cx="3424767" cy="5458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8"/>
          <p:cNvPicPr>
            <a:picLocks noChangeAspect="1" noChangeArrowheads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76518" y="6129795"/>
            <a:ext cx="795150" cy="54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solidFill>
            <a:srgbClr val="0098A0"/>
          </a:solidFill>
          <a:latin typeface="Arial" panose="020B060402020202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200">
          <a:solidFill>
            <a:srgbClr val="0098A0"/>
          </a:solidFill>
          <a:latin typeface="Arial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200">
          <a:solidFill>
            <a:srgbClr val="0098A0"/>
          </a:solidFill>
          <a:latin typeface="Arial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200">
          <a:solidFill>
            <a:srgbClr val="0098A0"/>
          </a:solidFill>
          <a:latin typeface="Arial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200">
          <a:solidFill>
            <a:srgbClr val="0098A0"/>
          </a:solidFill>
          <a:latin typeface="Arial" panose="020B06040202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200">
          <a:solidFill>
            <a:srgbClr val="0098A0"/>
          </a:solidFill>
          <a:latin typeface="Arial" panose="020B06040202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200">
          <a:solidFill>
            <a:srgbClr val="0098A0"/>
          </a:solidFill>
          <a:latin typeface="Arial" panose="020B06040202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200">
          <a:solidFill>
            <a:srgbClr val="0098A0"/>
          </a:solidFill>
          <a:latin typeface="Arial" panose="020B06040202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200">
          <a:solidFill>
            <a:srgbClr val="0098A0"/>
          </a:solidFill>
          <a:latin typeface="Arial" panose="020B0604020202020204" pitchFamily="34" charset="0"/>
        </a:defRPr>
      </a:lvl9pPr>
    </p:titleStyle>
    <p:bodyStyle>
      <a:lvl1pPr marL="180975" indent="-18097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rgbClr val="6D6E71"/>
          </a:solidFill>
          <a:latin typeface="Arial" panose="020B0604020202020204" pitchFamily="34" charset="0"/>
          <a:ea typeface="+mn-ea"/>
          <a:cs typeface="+mn-cs"/>
        </a:defRPr>
      </a:lvl1pPr>
      <a:lvl2pPr marL="449580" indent="-23177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rgbClr val="6D6E71"/>
          </a:solidFill>
          <a:latin typeface="Arial" panose="020B0604020202020204" pitchFamily="34" charset="0"/>
          <a:ea typeface="+mn-ea"/>
          <a:cs typeface="+mn-cs"/>
        </a:defRPr>
      </a:lvl2pPr>
      <a:lvl3pPr marL="624205" indent="-17462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rgbClr val="6D6E71"/>
          </a:solidFill>
          <a:latin typeface="Arial" panose="020B0604020202020204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image" Target="../media/image9.jpg"/><Relationship Id="rId9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wol-prod-cdn.literatumonline.com/pb-assets/assets/13652133/BJD_call_for_correspondence-1509988728000.pdf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1440" y="1682497"/>
            <a:ext cx="10770009" cy="768258"/>
          </a:xfrm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</a:pPr>
            <a:r>
              <a:rPr lang="en-GB" b="1" dirty="0"/>
              <a:t>Natural history of growth and anaemia in children with epidermolysis bullosa: A retrospective cohort study</a:t>
            </a:r>
            <a:endParaRPr lang="de-DE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de-DE" dirty="0"/>
              <a:t>A Reimer</a:t>
            </a:r>
            <a:r>
              <a:rPr lang="de-DE" baseline="30000" dirty="0"/>
              <a:t>1</a:t>
            </a:r>
            <a:r>
              <a:rPr lang="de-DE" dirty="0"/>
              <a:t>, M Hess</a:t>
            </a:r>
            <a:r>
              <a:rPr lang="de-DE" baseline="30000" dirty="0"/>
              <a:t>2</a:t>
            </a:r>
            <a:r>
              <a:rPr lang="de-DE" dirty="0"/>
              <a:t>, A Schwieger-Briel</a:t>
            </a:r>
            <a:r>
              <a:rPr lang="de-DE" baseline="30000" dirty="0"/>
              <a:t>1,3</a:t>
            </a:r>
            <a:r>
              <a:rPr lang="de-DE" dirty="0"/>
              <a:t>, D Kiritsi</a:t>
            </a:r>
            <a:r>
              <a:rPr lang="de-DE" baseline="30000" dirty="0"/>
              <a:t>1</a:t>
            </a:r>
            <a:r>
              <a:rPr lang="de-DE" dirty="0"/>
              <a:t>, F Schauer</a:t>
            </a:r>
            <a:r>
              <a:rPr lang="de-DE" baseline="30000" dirty="0"/>
              <a:t>1</a:t>
            </a:r>
            <a:r>
              <a:rPr lang="de-DE" dirty="0"/>
              <a:t>, H Schumann</a:t>
            </a:r>
            <a:r>
              <a:rPr lang="de-DE" baseline="30000" dirty="0"/>
              <a:t>1</a:t>
            </a:r>
            <a:r>
              <a:rPr lang="de-DE" dirty="0"/>
              <a:t>, L Bruckner-Tuderman</a:t>
            </a:r>
            <a:r>
              <a:rPr lang="de-DE" baseline="30000" dirty="0"/>
              <a:t>1</a:t>
            </a:r>
            <a:r>
              <a:rPr lang="de-DE" dirty="0"/>
              <a:t>, C Has</a:t>
            </a:r>
            <a:r>
              <a:rPr lang="de-DE" baseline="30000" dirty="0"/>
              <a:t>1</a:t>
            </a:r>
          </a:p>
          <a:p>
            <a:pPr>
              <a:lnSpc>
                <a:spcPct val="100000"/>
              </a:lnSpc>
            </a:pPr>
            <a:endParaRPr lang="en-GB" baseline="30000" dirty="0"/>
          </a:p>
          <a:p>
            <a:pPr>
              <a:lnSpc>
                <a:spcPct val="100000"/>
              </a:lnSpc>
            </a:pPr>
            <a:r>
              <a:rPr lang="en-GB" sz="2000" baseline="30000" dirty="0"/>
              <a:t>1</a:t>
            </a:r>
            <a:r>
              <a:rPr lang="en-GB" sz="2000" dirty="0"/>
              <a:t> Department of Dermatology, Medical </a:t>
            </a:r>
            <a:r>
              <a:rPr lang="en-GB" sz="2000" dirty="0" err="1"/>
              <a:t>Center</a:t>
            </a:r>
            <a:r>
              <a:rPr lang="en-GB" sz="2000" dirty="0"/>
              <a:t> – University of Freiburg, Germany</a:t>
            </a:r>
            <a:endParaRPr lang="de-DE" sz="2000" dirty="0"/>
          </a:p>
          <a:p>
            <a:pPr>
              <a:lnSpc>
                <a:spcPct val="100000"/>
              </a:lnSpc>
            </a:pPr>
            <a:r>
              <a:rPr lang="en-GB" sz="2000" baseline="30000" dirty="0"/>
              <a:t>2 </a:t>
            </a:r>
            <a:r>
              <a:rPr lang="en-GB" sz="2000" dirty="0"/>
              <a:t>Institute of Medical Biometry and Statistics, Faculty of Medicine and Medical </a:t>
            </a:r>
            <a:r>
              <a:rPr lang="en-GB" sz="2000" dirty="0" err="1"/>
              <a:t>Center</a:t>
            </a:r>
            <a:r>
              <a:rPr lang="en-GB" sz="2000" dirty="0"/>
              <a:t> – University of Freiburg, Germany</a:t>
            </a:r>
          </a:p>
          <a:p>
            <a:pPr>
              <a:lnSpc>
                <a:spcPct val="100000"/>
              </a:lnSpc>
            </a:pPr>
            <a:r>
              <a:rPr lang="de-DE" sz="2000" baseline="30000" dirty="0"/>
              <a:t>3</a:t>
            </a:r>
            <a:r>
              <a:rPr lang="de-DE" sz="2000" dirty="0"/>
              <a:t> Children‘s Hospital Zurich, Switzerland</a:t>
            </a:r>
          </a:p>
          <a:p>
            <a:pPr>
              <a:lnSpc>
                <a:spcPct val="100000"/>
              </a:lnSpc>
            </a:pPr>
            <a:endParaRPr lang="de-DE" sz="2000" dirty="0"/>
          </a:p>
          <a:p>
            <a:pPr>
              <a:lnSpc>
                <a:spcPct val="100000"/>
              </a:lnSpc>
            </a:pPr>
            <a:r>
              <a:rPr lang="fi-FI" sz="2000" dirty="0"/>
              <a:t>British Journal of Dermatology. DOI: 10.1111/bjd.18475</a:t>
            </a:r>
            <a:endParaRPr lang="en-GB" sz="2000" u="sng" dirty="0"/>
          </a:p>
          <a:p>
            <a:pPr>
              <a:lnSpc>
                <a:spcPct val="100000"/>
              </a:lnSpc>
            </a:pPr>
            <a:endParaRPr lang="de-DE" sz="2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GB" dirty="0"/>
              <a:t>Discussion II</a:t>
            </a:r>
            <a:br>
              <a:rPr lang="en-GB" dirty="0"/>
            </a:br>
            <a:endParaRPr lang="en-GB" sz="28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719404" y="1394952"/>
            <a:ext cx="11316078" cy="3702511"/>
          </a:xfrm>
        </p:spPr>
        <p:txBody>
          <a:bodyPr/>
          <a:lstStyle/>
          <a:p>
            <a:r>
              <a:rPr lang="en-GB" dirty="0"/>
              <a:t>Vitamin D, zinc and selenium deficiencies in RDEB are already present in 2</a:t>
            </a:r>
            <a:r>
              <a:rPr lang="en-GB" baseline="30000" dirty="0"/>
              <a:t>nd</a:t>
            </a:r>
            <a:r>
              <a:rPr lang="en-GB" dirty="0"/>
              <a:t> year of life and in spite of recommended </a:t>
            </a:r>
            <a:r>
              <a:rPr lang="en-GB" dirty="0" smtClean="0"/>
              <a:t>supplementation (correlates </a:t>
            </a:r>
            <a:r>
              <a:rPr lang="en-GB" dirty="0"/>
              <a:t>with low body </a:t>
            </a:r>
            <a:r>
              <a:rPr lang="en-GB" dirty="0" smtClean="0"/>
              <a:t>weight)</a:t>
            </a:r>
            <a:endParaRPr lang="en-GB" dirty="0"/>
          </a:p>
          <a:p>
            <a:pPr marL="0" indent="0">
              <a:buNone/>
            </a:pPr>
            <a:r>
              <a:rPr lang="en-GB" dirty="0">
                <a:sym typeface="Wingdings" panose="05000000000000000000" pitchFamily="2" charset="2"/>
              </a:rPr>
              <a:t>	 N</a:t>
            </a:r>
            <a:r>
              <a:rPr lang="en-GB" dirty="0"/>
              <a:t>utritional intervention in EB should start before the age of two 	years, prior to stagnation of weight </a:t>
            </a:r>
            <a:r>
              <a:rPr lang="en-GB" dirty="0" smtClean="0"/>
              <a:t>gain</a:t>
            </a:r>
            <a:endParaRPr lang="en-GB" dirty="0"/>
          </a:p>
          <a:p>
            <a:pPr marL="0" indent="0">
              <a:buNone/>
            </a:pPr>
            <a:r>
              <a:rPr lang="en-GB" dirty="0">
                <a:sym typeface="Wingdings" panose="05000000000000000000" pitchFamily="2" charset="2"/>
              </a:rPr>
              <a:t>	 </a:t>
            </a:r>
            <a:r>
              <a:rPr lang="en-GB" dirty="0"/>
              <a:t>It should always be administered (low risk of overdosage)</a:t>
            </a:r>
          </a:p>
          <a:p>
            <a:pPr marL="0" indent="0">
              <a:buNone/>
            </a:pPr>
            <a:r>
              <a:rPr lang="en-GB" dirty="0">
                <a:sym typeface="Wingdings" pitchFamily="2" charset="2"/>
              </a:rPr>
              <a:t>	 </a:t>
            </a:r>
            <a:r>
              <a:rPr lang="en-GB" dirty="0"/>
              <a:t>Optimal dosages have to be identified in prospective </a:t>
            </a:r>
            <a:r>
              <a:rPr lang="en-GB" dirty="0" smtClean="0"/>
              <a:t>studies</a:t>
            </a:r>
            <a:endParaRPr lang="en-GB" dirty="0"/>
          </a:p>
          <a:p>
            <a:r>
              <a:rPr lang="en-GB" dirty="0"/>
              <a:t>Anaemia and inflammation go hand-in-hand with poor </a:t>
            </a:r>
            <a:r>
              <a:rPr lang="en-GB" dirty="0" smtClean="0"/>
              <a:t>growth</a:t>
            </a:r>
            <a:endParaRPr lang="en-GB" dirty="0"/>
          </a:p>
          <a:p>
            <a:pPr marL="0" indent="0">
              <a:buNone/>
            </a:pPr>
            <a:r>
              <a:rPr lang="en-GB" dirty="0"/>
              <a:t>	</a:t>
            </a:r>
            <a:r>
              <a:rPr lang="en-GB" dirty="0">
                <a:sym typeface="Wingdings" panose="05000000000000000000" pitchFamily="2" charset="2"/>
              </a:rPr>
              <a:t> </a:t>
            </a:r>
            <a:r>
              <a:rPr lang="en-GB" dirty="0"/>
              <a:t>We need therapeutic strategies that tackle all these </a:t>
            </a:r>
            <a:r>
              <a:rPr lang="en-GB" dirty="0" smtClean="0"/>
              <a:t>aspects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614678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GB" dirty="0"/>
              <a:t>Discussion III </a:t>
            </a:r>
            <a:br>
              <a:rPr lang="en-GB" dirty="0"/>
            </a:br>
            <a:endParaRPr lang="en-GB" sz="28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719404" y="1355823"/>
            <a:ext cx="11243995" cy="3702511"/>
          </a:xfrm>
        </p:spPr>
        <p:txBody>
          <a:bodyPr/>
          <a:lstStyle/>
          <a:p>
            <a:r>
              <a:rPr lang="en-GB" dirty="0"/>
              <a:t>Weight can be used as a straightforward marker for prognostication and therapy planning using our EB growth charts</a:t>
            </a:r>
          </a:p>
          <a:p>
            <a:pPr marL="0" indent="0">
              <a:buNone/>
            </a:pPr>
            <a:r>
              <a:rPr lang="en-GB" dirty="0">
                <a:sym typeface="Wingdings" panose="05000000000000000000" pitchFamily="2" charset="2"/>
              </a:rPr>
              <a:t>	 Weigh </a:t>
            </a:r>
            <a:r>
              <a:rPr lang="en-GB" dirty="0"/>
              <a:t>children with EB every 3 </a:t>
            </a:r>
            <a:r>
              <a:rPr lang="en-GB" dirty="0" smtClean="0"/>
              <a:t>months</a:t>
            </a:r>
            <a:endParaRPr lang="en-GB" dirty="0"/>
          </a:p>
          <a:p>
            <a:pPr marL="0" indent="0">
              <a:buNone/>
            </a:pPr>
            <a:r>
              <a:rPr lang="en-GB" dirty="0"/>
              <a:t>	</a:t>
            </a:r>
            <a:r>
              <a:rPr lang="en-GB" dirty="0">
                <a:sym typeface="Wingdings" pitchFamily="2" charset="2"/>
              </a:rPr>
              <a:t> If weight stagnates or decreases: Act!</a:t>
            </a:r>
            <a:endParaRPr lang="en-GB" dirty="0"/>
          </a:p>
          <a:p>
            <a:r>
              <a:rPr lang="en-GB" dirty="0"/>
              <a:t>Need for blood sampling is less than previously suggested, we would recommend every 12 or even 24 months and if weight </a:t>
            </a:r>
            <a:r>
              <a:rPr lang="en-GB" dirty="0" smtClean="0"/>
              <a:t>decreases</a:t>
            </a:r>
            <a:endParaRPr lang="en-GB" dirty="0"/>
          </a:p>
          <a:p>
            <a:pPr marL="0" indent="0">
              <a:buNone/>
            </a:pPr>
            <a:r>
              <a:rPr lang="en-GB" dirty="0">
                <a:sym typeface="Wingdings" pitchFamily="2" charset="2"/>
              </a:rPr>
              <a:t>	</a:t>
            </a:r>
            <a:r>
              <a:rPr lang="en-GB" dirty="0"/>
              <a:t>This will avoid painful procedures for RDEB children and 	facilitate care in resource-poor </a:t>
            </a:r>
            <a:r>
              <a:rPr lang="en-GB" dirty="0" smtClean="0"/>
              <a:t>settings</a:t>
            </a:r>
            <a:endParaRPr lang="de-DE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382837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Conclusions – What does this study add?</a:t>
            </a:r>
          </a:p>
        </p:txBody>
      </p:sp>
      <p:sp>
        <p:nvSpPr>
          <p:cNvPr id="5" name="Content Placeholder 3"/>
          <p:cNvSpPr txBox="1">
            <a:spLocks/>
          </p:cNvSpPr>
          <p:nvPr/>
        </p:nvSpPr>
        <p:spPr bwMode="auto">
          <a:xfrm>
            <a:off x="719404" y="1580987"/>
            <a:ext cx="11243995" cy="37025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/>
          <a:lstStyle>
            <a:lvl1pPr marL="180975" indent="-180975" algn="l" rtl="0" eaLnBrk="0" fontAlgn="base" hangingPunct="0"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2800" kern="1200">
                <a:solidFill>
                  <a:srgbClr val="6D6E7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49580" indent="-231775" algn="l" rtl="0" eaLnBrk="0" fontAlgn="base" hangingPunct="0">
              <a:lnSpc>
                <a:spcPts val="1800"/>
              </a:lnSpc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400" kern="1200">
                <a:solidFill>
                  <a:srgbClr val="6D6E7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624205" indent="-17462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rgbClr val="6D6E7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The results suggest that nutritional intervention in EB should start before the age of two years, prior to stagnation of weight gain.</a:t>
            </a:r>
          </a:p>
          <a:p>
            <a:r>
              <a:rPr lang="en-GB" dirty="0"/>
              <a:t>Disease-specific growth charts can serve as tools to assess growth of children with severe EB in daily practice and help to identify time points for nutritional interventions.</a:t>
            </a:r>
          </a:p>
          <a:p>
            <a:r>
              <a:rPr lang="en-GB" dirty="0"/>
              <a:t>Furthermore, they may help to assess the effects of new therapies in the future.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Authors</a:t>
            </a:r>
          </a:p>
        </p:txBody>
      </p:sp>
      <p:pic>
        <p:nvPicPr>
          <p:cNvPr id="12" name="Inhaltsplatzhalter 11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47" r="10044" b="35158"/>
          <a:stretch/>
        </p:blipFill>
        <p:spPr>
          <a:xfrm>
            <a:off x="6180939" y="1607474"/>
            <a:ext cx="1380744" cy="1809178"/>
          </a:xfrm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7070" y="3802033"/>
            <a:ext cx="1369572" cy="1821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2665" y="1607474"/>
            <a:ext cx="1356884" cy="1809178"/>
          </a:xfrm>
          <a:prstGeom prst="rect">
            <a:avLst/>
          </a:prstGeom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5028" y="3802034"/>
            <a:ext cx="1381054" cy="18091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6" descr="Schumann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433705" y="3802034"/>
            <a:ext cx="1234804" cy="18091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1714" y="1607474"/>
            <a:ext cx="1360284" cy="18091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185787" y="3802034"/>
            <a:ext cx="1371049" cy="1818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 descr="H:\Zeugnisse\Foto_AReimer.jpg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46" r="14552"/>
          <a:stretch/>
        </p:blipFill>
        <p:spPr bwMode="auto">
          <a:xfrm>
            <a:off x="2489463" y="1607474"/>
            <a:ext cx="1472185" cy="18091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AutoShape 2" descr="Bildergebnis für agnes schwieger briel"/>
          <p:cNvSpPr>
            <a:spLocks noChangeAspect="1" noChangeArrowheads="1"/>
          </p:cNvSpPr>
          <p:nvPr/>
        </p:nvSpPr>
        <p:spPr bwMode="auto">
          <a:xfrm>
            <a:off x="155575" y="-1050925"/>
            <a:ext cx="1466850" cy="2190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3" name="TextBox 13"/>
          <p:cNvSpPr txBox="1"/>
          <p:nvPr/>
        </p:nvSpPr>
        <p:spPr>
          <a:xfrm>
            <a:off x="2677168" y="3384468"/>
            <a:ext cx="10967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i-FI" sz="1600" dirty="0"/>
              <a:t>A. Reimer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4582069" y="3384468"/>
            <a:ext cx="9380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i-FI" sz="1600" dirty="0"/>
              <a:t>M. Hess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5936600" y="3384468"/>
            <a:ext cx="18694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i-FI" sz="1600" dirty="0"/>
              <a:t>A. Schwieger-Briel</a:t>
            </a:r>
          </a:p>
        </p:txBody>
      </p:sp>
      <p:sp>
        <p:nvSpPr>
          <p:cNvPr id="16" name="TextBox 17"/>
          <p:cNvSpPr txBox="1"/>
          <p:nvPr/>
        </p:nvSpPr>
        <p:spPr>
          <a:xfrm>
            <a:off x="8308009" y="3384468"/>
            <a:ext cx="9476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i-FI" sz="1600" dirty="0"/>
              <a:t>D. Kiritsi</a:t>
            </a:r>
          </a:p>
        </p:txBody>
      </p:sp>
      <p:sp>
        <p:nvSpPr>
          <p:cNvPr id="17" name="TextBox 13"/>
          <p:cNvSpPr txBox="1"/>
          <p:nvPr/>
        </p:nvSpPr>
        <p:spPr>
          <a:xfrm>
            <a:off x="2642863" y="5665760"/>
            <a:ext cx="11653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i-FI" sz="1600" dirty="0"/>
              <a:t>F. Schauer</a:t>
            </a:r>
          </a:p>
        </p:txBody>
      </p:sp>
      <p:sp>
        <p:nvSpPr>
          <p:cNvPr id="18" name="TextBox 14"/>
          <p:cNvSpPr txBox="1"/>
          <p:nvPr/>
        </p:nvSpPr>
        <p:spPr>
          <a:xfrm>
            <a:off x="4337610" y="5665760"/>
            <a:ext cx="14269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i-FI" sz="1600" dirty="0"/>
              <a:t>H. Schumann</a:t>
            </a:r>
          </a:p>
        </p:txBody>
      </p:sp>
      <p:sp>
        <p:nvSpPr>
          <p:cNvPr id="19" name="TextBox 15"/>
          <p:cNvSpPr txBox="1"/>
          <p:nvPr/>
        </p:nvSpPr>
        <p:spPr>
          <a:xfrm>
            <a:off x="5756070" y="5665760"/>
            <a:ext cx="22304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i-FI" sz="1600" dirty="0"/>
              <a:t>L. Bruckner-Tuderman</a:t>
            </a:r>
          </a:p>
        </p:txBody>
      </p:sp>
      <p:sp>
        <p:nvSpPr>
          <p:cNvPr id="20" name="TextBox 17"/>
          <p:cNvSpPr txBox="1"/>
          <p:nvPr/>
        </p:nvSpPr>
        <p:spPr>
          <a:xfrm>
            <a:off x="8376136" y="5665760"/>
            <a:ext cx="8114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i-FI" sz="1600" dirty="0"/>
              <a:t>C. Has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Call for correspondence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Why not join the debate on this article through our correspondence section?</a:t>
            </a:r>
          </a:p>
          <a:p>
            <a:r>
              <a:rPr lang="en-GB" dirty="0"/>
              <a:t>Rapid responses should not exceed 350 words, four references and one figure</a:t>
            </a:r>
          </a:p>
          <a:p>
            <a:r>
              <a:rPr lang="en-GB" dirty="0"/>
              <a:t>Further details can be found </a:t>
            </a:r>
            <a:r>
              <a:rPr lang="en-GB" dirty="0">
                <a:hlinkClick r:id="rId2" action="ppaction://hlinkfile"/>
              </a:rPr>
              <a:t>here</a:t>
            </a:r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Lead researcher: </a:t>
            </a:r>
            <a:r>
              <a:rPr lang="en-GB" dirty="0" err="1"/>
              <a:t>Dr.</a:t>
            </a:r>
            <a:r>
              <a:rPr lang="en-GB" dirty="0"/>
              <a:t> Antonia Reimer, MD</a:t>
            </a:r>
          </a:p>
        </p:txBody>
      </p:sp>
      <p:pic>
        <p:nvPicPr>
          <p:cNvPr id="1026" name="Picture 2" descr="H:\Zeugnisse\Foto_AReimer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5335" y="1775270"/>
            <a:ext cx="3959352" cy="2700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feld 3"/>
          <p:cNvSpPr txBox="1"/>
          <p:nvPr/>
        </p:nvSpPr>
        <p:spPr>
          <a:xfrm>
            <a:off x="5285232" y="4200336"/>
            <a:ext cx="605586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>
                <a:solidFill>
                  <a:srgbClr val="6D6E71"/>
                </a:solidFill>
                <a:latin typeface="Arial" panose="020B0604020202020204" pitchFamily="34" charset="0"/>
              </a:rPr>
              <a:t>Paediatrician and Resident in Dermatology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GB" dirty="0"/>
              <a:t>Introduction – What’s already known?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404" y="1828800"/>
            <a:ext cx="10871234" cy="3687763"/>
          </a:xfrm>
        </p:spPr>
        <p:txBody>
          <a:bodyPr/>
          <a:lstStyle/>
          <a:p>
            <a:pPr lvl="0"/>
            <a:r>
              <a:rPr lang="en-GB" dirty="0"/>
              <a:t>Children with severe epidermolysis bullosa (EB) suffer from failure to thrive and anaemia as major extracutaneous complications</a:t>
            </a:r>
            <a:r>
              <a:rPr lang="en-GB" dirty="0" smtClean="0"/>
              <a:t>.</a:t>
            </a:r>
            <a:br>
              <a:rPr lang="en-GB" dirty="0" smtClean="0"/>
            </a:br>
            <a:endParaRPr lang="de-DE" dirty="0"/>
          </a:p>
          <a:p>
            <a:pPr lvl="0"/>
            <a:r>
              <a:rPr lang="en-GB" dirty="0"/>
              <a:t>The course of growth and the development of anaemia in severe EB are poorly characterised. </a:t>
            </a:r>
            <a:endParaRPr lang="de-DE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Objective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405" y="1484784"/>
            <a:ext cx="10901096" cy="4031779"/>
          </a:xfrm>
        </p:spPr>
        <p:txBody>
          <a:bodyPr/>
          <a:lstStyle/>
          <a:p>
            <a:r>
              <a:rPr lang="en-GB" dirty="0"/>
              <a:t>We think that growth and anaemia play an important role in the overall development of children and young adults with severe EB</a:t>
            </a:r>
            <a:r>
              <a:rPr lang="en-GB" dirty="0" smtClean="0"/>
              <a:t>.</a:t>
            </a:r>
            <a:br>
              <a:rPr lang="en-GB" dirty="0" smtClean="0"/>
            </a:br>
            <a:endParaRPr lang="en-GB" dirty="0"/>
          </a:p>
          <a:p>
            <a:r>
              <a:rPr lang="en-GB" dirty="0"/>
              <a:t>Our objective therefore was to determine the clinical course of growth and anaemia in children with EB and to clarify the impact of nutritional compromise, inflammation and genetic factors.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Methods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719404" y="1370484"/>
            <a:ext cx="11294796" cy="4031779"/>
          </a:xfrm>
        </p:spPr>
        <p:txBody>
          <a:bodyPr/>
          <a:lstStyle/>
          <a:p>
            <a:r>
              <a:rPr lang="en-GB" dirty="0"/>
              <a:t>Retrospective study of 200 children, followed at the main referral centre for EB in </a:t>
            </a:r>
            <a:r>
              <a:rPr lang="en-GB" dirty="0" smtClean="0"/>
              <a:t>Germany:</a:t>
            </a:r>
          </a:p>
          <a:p>
            <a:pPr marL="990600" lvl="1" indent="-368300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en-GB" sz="2800" dirty="0" smtClean="0"/>
              <a:t>157 children with recessive dystrophic EB (RDEB)</a:t>
            </a:r>
          </a:p>
          <a:p>
            <a:pPr marL="990600" lvl="1" indent="-368300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en-GB" sz="2800" dirty="0" smtClean="0"/>
              <a:t>43 </a:t>
            </a:r>
            <a:r>
              <a:rPr lang="en-GB" sz="2800" dirty="0"/>
              <a:t>children with junctional EB-generalised intermediate (JEB)</a:t>
            </a:r>
          </a:p>
          <a:p>
            <a:r>
              <a:rPr lang="en-GB" dirty="0"/>
              <a:t>Growth charts were calculated using the modified LMS-method</a:t>
            </a:r>
          </a:p>
          <a:p>
            <a:r>
              <a:rPr lang="en-GB" dirty="0"/>
              <a:t>Z-scores of weight were correlated with parameters of anaemia, nutrition, inflammation and with the molecular defect in a linear </a:t>
            </a:r>
            <a:r>
              <a:rPr lang="en-GB" dirty="0" smtClean="0"/>
              <a:t>model</a:t>
            </a:r>
          </a:p>
          <a:p>
            <a:r>
              <a:rPr lang="en-GB" dirty="0" smtClean="0">
                <a:sym typeface="Wingdings" panose="05000000000000000000" pitchFamily="2" charset="2"/>
              </a:rPr>
              <a:t>This presentation focuses on </a:t>
            </a:r>
            <a:r>
              <a:rPr lang="en-GB" dirty="0">
                <a:sym typeface="Wingdings" panose="05000000000000000000" pitchFamily="2" charset="2"/>
              </a:rPr>
              <a:t>the subgroup of RDEB children</a:t>
            </a:r>
            <a:endParaRPr lang="en-GB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02" y="948835"/>
            <a:ext cx="11508196" cy="3953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667" y="303232"/>
            <a:ext cx="10767484" cy="504280"/>
          </a:xfrm>
        </p:spPr>
        <p:txBody>
          <a:bodyPr/>
          <a:lstStyle/>
          <a:p>
            <a:r>
              <a:rPr lang="en-GB" dirty="0"/>
              <a:t>Results I – Course of </a:t>
            </a:r>
            <a:r>
              <a:rPr lang="en-GB" dirty="0" smtClean="0"/>
              <a:t>growth (example </a:t>
            </a:r>
            <a:r>
              <a:rPr lang="en-GB" dirty="0"/>
              <a:t>RDEB </a:t>
            </a:r>
            <a:r>
              <a:rPr lang="en-GB" dirty="0" smtClean="0"/>
              <a:t>boys)</a:t>
            </a:r>
            <a:endParaRPr lang="en-GB" dirty="0"/>
          </a:p>
        </p:txBody>
      </p:sp>
      <p:sp>
        <p:nvSpPr>
          <p:cNvPr id="5" name="Textfeld 4"/>
          <p:cNvSpPr txBox="1"/>
          <p:nvPr/>
        </p:nvSpPr>
        <p:spPr>
          <a:xfrm>
            <a:off x="361950" y="4902204"/>
            <a:ext cx="1172845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D6E71"/>
                </a:solidFill>
                <a:latin typeface="Arial" panose="020B0604020202020204" pitchFamily="34" charset="0"/>
              </a:rPr>
              <a:t>&gt;50% of children with RDEB show wasting and/or stunting, and &gt;80% of young adults with RDEB are underweight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D6E71"/>
                </a:solidFill>
                <a:latin typeface="Arial" panose="020B0604020202020204" pitchFamily="34" charset="0"/>
              </a:rPr>
              <a:t>Growth delay begins in the second year of life and is first visible in stagnating weight </a:t>
            </a:r>
            <a:r>
              <a:rPr lang="en-GB" sz="2200" dirty="0" smtClean="0">
                <a:solidFill>
                  <a:srgbClr val="6D6E71"/>
                </a:solidFill>
                <a:latin typeface="Arial" panose="020B0604020202020204" pitchFamily="34" charset="0"/>
              </a:rPr>
              <a:t>gain </a:t>
            </a:r>
            <a:endParaRPr lang="de-DE" sz="2200" dirty="0">
              <a:solidFill>
                <a:srgbClr val="6D6E71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666" y="692696"/>
            <a:ext cx="11180233" cy="504280"/>
          </a:xfrm>
        </p:spPr>
        <p:txBody>
          <a:bodyPr/>
          <a:lstStyle/>
          <a:p>
            <a:r>
              <a:rPr lang="en-GB" dirty="0"/>
              <a:t>Results II – Amount of collagen VII in the skin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719405" y="1955800"/>
            <a:ext cx="5376596" cy="3835400"/>
          </a:xfrm>
        </p:spPr>
        <p:txBody>
          <a:bodyPr/>
          <a:lstStyle/>
          <a:p>
            <a:pPr eaLnBrk="1" fontAlgn="auto" hangingPunct="1">
              <a:spcBef>
                <a:spcPts val="0"/>
              </a:spcBef>
              <a:defRPr/>
            </a:pPr>
            <a:r>
              <a:rPr lang="en-US" sz="2200" dirty="0">
                <a:sym typeface="Wingdings" panose="05000000000000000000" pitchFamily="2" charset="2"/>
              </a:rPr>
              <a:t>The cause of RDEB is a partial of total lack of collagen VII</a:t>
            </a:r>
          </a:p>
          <a:p>
            <a:pPr eaLnBrk="1" fontAlgn="auto" hangingPunct="1">
              <a:spcBef>
                <a:spcPts val="0"/>
              </a:spcBef>
              <a:defRPr/>
            </a:pPr>
            <a:endParaRPr lang="en-US" sz="2200" dirty="0">
              <a:sym typeface="Wingdings" panose="05000000000000000000" pitchFamily="2" charset="2"/>
            </a:endParaRPr>
          </a:p>
          <a:p>
            <a:pPr eaLnBrk="1" fontAlgn="auto" hangingPunct="1">
              <a:spcBef>
                <a:spcPts val="0"/>
              </a:spcBef>
              <a:defRPr/>
            </a:pPr>
            <a:r>
              <a:rPr lang="en-US" sz="2200" dirty="0">
                <a:sym typeface="Wingdings" panose="05000000000000000000" pitchFamily="2" charset="2"/>
              </a:rPr>
              <a:t>Weight Z-Score was significantly associated with negative collagen VII</a:t>
            </a:r>
          </a:p>
          <a:p>
            <a:pPr marL="0" lvl="0" indent="0" eaLnBrk="1" fontAlgn="auto" hangingPunct="1">
              <a:spcBef>
                <a:spcPts val="0"/>
              </a:spcBef>
              <a:buNone/>
              <a:defRPr/>
            </a:pPr>
            <a:endParaRPr lang="en-US" sz="2200" dirty="0">
              <a:sym typeface="Wingdings" panose="05000000000000000000" pitchFamily="2" charset="2"/>
            </a:endParaRPr>
          </a:p>
          <a:p>
            <a:pPr marL="0" lvl="0" indent="0" eaLnBrk="1" fontAlgn="auto" hangingPunct="1">
              <a:spcBef>
                <a:spcPts val="0"/>
              </a:spcBef>
              <a:buNone/>
              <a:defRPr/>
            </a:pPr>
            <a:r>
              <a:rPr lang="en-US" sz="2200" dirty="0">
                <a:sym typeface="Wingdings" panose="05000000000000000000" pitchFamily="2" charset="2"/>
              </a:rPr>
              <a:t> Any amount of collagen VII is likely to improve weight</a:t>
            </a:r>
            <a:endParaRPr lang="en-US" sz="2200" dirty="0"/>
          </a:p>
        </p:txBody>
      </p:sp>
      <p:grpSp>
        <p:nvGrpSpPr>
          <p:cNvPr id="3" name="Gruppieren 2"/>
          <p:cNvGrpSpPr>
            <a:grpSpLocks noChangeAspect="1"/>
          </p:cNvGrpSpPr>
          <p:nvPr/>
        </p:nvGrpSpPr>
        <p:grpSpPr>
          <a:xfrm>
            <a:off x="6248565" y="1403671"/>
            <a:ext cx="5801513" cy="3982905"/>
            <a:chOff x="1270724" y="1176428"/>
            <a:chExt cx="6264035" cy="4300431"/>
          </a:xfrm>
        </p:grpSpPr>
        <p:pic>
          <p:nvPicPr>
            <p:cNvPr id="33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0944" y="1735950"/>
              <a:ext cx="5023815" cy="37409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" name="Textfeld 25"/>
            <p:cNvSpPr txBox="1"/>
            <p:nvPr/>
          </p:nvSpPr>
          <p:spPr>
            <a:xfrm>
              <a:off x="1584262" y="1176428"/>
              <a:ext cx="196390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600" b="1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Weight</a:t>
              </a:r>
              <a:r>
                <a:rPr kumimoji="0" lang="de-DE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 Z-</a:t>
              </a:r>
              <a:r>
                <a:rPr kumimoji="0" lang="de-DE" sz="1600" b="1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Scores</a:t>
              </a:r>
              <a:endParaRPr kumimoji="0" lang="de-DE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28" name="Pfeil nach unten 27"/>
            <p:cNvSpPr/>
            <p:nvPr/>
          </p:nvSpPr>
          <p:spPr>
            <a:xfrm>
              <a:off x="2104959" y="3630252"/>
              <a:ext cx="596901" cy="1297592"/>
            </a:xfrm>
            <a:prstGeom prst="downArrow">
              <a:avLst/>
            </a:prstGeom>
            <a:solidFill>
              <a:srgbClr val="004B96"/>
            </a:solidFill>
            <a:ln w="25400" cap="flat" cmpd="sng" algn="ctr">
              <a:solidFill>
                <a:srgbClr val="004B96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9" name="Pfeil nach unten 28"/>
            <p:cNvSpPr/>
            <p:nvPr/>
          </p:nvSpPr>
          <p:spPr>
            <a:xfrm flipV="1">
              <a:off x="2104959" y="1642079"/>
              <a:ext cx="596901" cy="1297592"/>
            </a:xfrm>
            <a:prstGeom prst="downArrow">
              <a:avLst/>
            </a:prstGeom>
            <a:solidFill>
              <a:srgbClr val="BE0028"/>
            </a:solidFill>
            <a:ln w="25400" cap="flat" cmpd="sng" algn="ctr">
              <a:solidFill>
                <a:srgbClr val="BE0028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0" name="Textfeld 29"/>
            <p:cNvSpPr txBox="1"/>
            <p:nvPr/>
          </p:nvSpPr>
          <p:spPr>
            <a:xfrm>
              <a:off x="1666016" y="2939334"/>
              <a:ext cx="146764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6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Mean</a:t>
              </a:r>
              <a:r>
                <a:rPr kumimoji="0" lang="de-DE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 RDEB </a:t>
              </a:r>
              <a:r>
                <a:rPr kumimoji="0" lang="de-DE" sz="16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weight</a:t>
              </a:r>
              <a:endPara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31" name="Textfeld 30"/>
            <p:cNvSpPr txBox="1"/>
            <p:nvPr/>
          </p:nvSpPr>
          <p:spPr>
            <a:xfrm>
              <a:off x="1330253" y="2185098"/>
              <a:ext cx="97631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6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Heavier</a:t>
              </a:r>
              <a:endPara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32" name="Textfeld 31"/>
            <p:cNvSpPr txBox="1"/>
            <p:nvPr/>
          </p:nvSpPr>
          <p:spPr>
            <a:xfrm>
              <a:off x="1270724" y="3995471"/>
              <a:ext cx="97631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6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Lighter</a:t>
              </a:r>
              <a:endPara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946847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666" y="692696"/>
            <a:ext cx="11180233" cy="504280"/>
          </a:xfrm>
        </p:spPr>
        <p:txBody>
          <a:bodyPr/>
          <a:lstStyle/>
          <a:p>
            <a:r>
              <a:rPr lang="en-GB" dirty="0"/>
              <a:t>Results III – Anaemia in RDEB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719405" y="1484784"/>
            <a:ext cx="5682745" cy="4890616"/>
          </a:xfrm>
        </p:spPr>
        <p:txBody>
          <a:bodyPr/>
          <a:lstStyle/>
          <a:p>
            <a:pPr marL="342900" indent="-342900"/>
            <a:r>
              <a:rPr lang="de-DE" sz="2200" dirty="0"/>
              <a:t>Anaemia is omnipresent in RDEB and depletion of iron reserves </a:t>
            </a:r>
            <a:r>
              <a:rPr lang="de-DE" sz="2200" dirty="0" smtClean="0"/>
              <a:t>starts </a:t>
            </a:r>
            <a:r>
              <a:rPr lang="de-DE" sz="2200" dirty="0"/>
              <a:t>in infancy</a:t>
            </a:r>
          </a:p>
          <a:p>
            <a:pPr marL="342900" indent="-342900"/>
            <a:r>
              <a:rPr lang="de-DE" sz="2200" dirty="0"/>
              <a:t>Low Hb/</a:t>
            </a:r>
            <a:r>
              <a:rPr lang="de-DE" sz="2200" dirty="0" err="1"/>
              <a:t>iron</a:t>
            </a:r>
            <a:r>
              <a:rPr lang="de-DE" sz="2200" dirty="0"/>
              <a:t> </a:t>
            </a:r>
            <a:r>
              <a:rPr lang="de-DE" sz="2200" dirty="0" err="1"/>
              <a:t>significantly</a:t>
            </a:r>
            <a:r>
              <a:rPr lang="de-DE" sz="2200" dirty="0"/>
              <a:t> </a:t>
            </a:r>
            <a:r>
              <a:rPr lang="de-DE" sz="2200" dirty="0" err="1"/>
              <a:t>correlates</a:t>
            </a:r>
            <a:r>
              <a:rPr lang="de-DE" sz="2200" dirty="0"/>
              <a:t> </a:t>
            </a:r>
            <a:r>
              <a:rPr lang="de-DE" sz="2200" dirty="0" err="1"/>
              <a:t>with</a:t>
            </a:r>
            <a:r>
              <a:rPr lang="de-DE" sz="2200" dirty="0"/>
              <a:t> </a:t>
            </a:r>
            <a:r>
              <a:rPr lang="de-DE" sz="2200" dirty="0" err="1"/>
              <a:t>low</a:t>
            </a:r>
            <a:r>
              <a:rPr lang="de-DE" sz="2200" dirty="0"/>
              <a:t> </a:t>
            </a:r>
            <a:r>
              <a:rPr lang="de-DE" sz="2200" dirty="0" err="1"/>
              <a:t>weight</a:t>
            </a:r>
            <a:endParaRPr lang="de-DE" sz="2200" dirty="0"/>
          </a:p>
          <a:p>
            <a:pPr marL="342900" indent="-342900"/>
            <a:endParaRPr lang="de-DE" sz="2200" dirty="0"/>
          </a:p>
          <a:p>
            <a:pPr marL="342900" indent="-342900"/>
            <a:r>
              <a:rPr lang="de-DE" sz="2200" dirty="0" err="1"/>
              <a:t>Using</a:t>
            </a:r>
            <a:r>
              <a:rPr lang="de-DE" sz="2200" dirty="0"/>
              <a:t> </a:t>
            </a:r>
            <a:r>
              <a:rPr lang="de-DE" sz="2200" dirty="0" err="1"/>
              <a:t>the</a:t>
            </a:r>
            <a:r>
              <a:rPr lang="de-DE" sz="2200" dirty="0"/>
              <a:t> same </a:t>
            </a:r>
            <a:r>
              <a:rPr lang="de-DE" sz="2200" dirty="0" err="1"/>
              <a:t>method</a:t>
            </a:r>
            <a:r>
              <a:rPr lang="de-DE" sz="2200" dirty="0"/>
              <a:t>, </a:t>
            </a:r>
            <a:r>
              <a:rPr lang="de-DE" sz="2200" dirty="0" err="1"/>
              <a:t>significant</a:t>
            </a:r>
            <a:r>
              <a:rPr lang="de-DE" sz="2200" dirty="0"/>
              <a:t> </a:t>
            </a:r>
            <a:r>
              <a:rPr lang="de-DE" sz="2200" dirty="0" err="1"/>
              <a:t>correlations</a:t>
            </a:r>
            <a:r>
              <a:rPr lang="de-DE" sz="2200" dirty="0"/>
              <a:t> </a:t>
            </a:r>
            <a:r>
              <a:rPr lang="de-DE" sz="2200" dirty="0" err="1"/>
              <a:t>hypalbuminaemia</a:t>
            </a:r>
            <a:r>
              <a:rPr lang="de-DE" sz="2200" dirty="0"/>
              <a:t>, </a:t>
            </a:r>
            <a:r>
              <a:rPr lang="de-DE" sz="2200" dirty="0" err="1"/>
              <a:t>vitamin</a:t>
            </a:r>
            <a:r>
              <a:rPr lang="de-DE" sz="2200" dirty="0"/>
              <a:t> D </a:t>
            </a:r>
            <a:r>
              <a:rPr lang="de-DE" sz="2200" dirty="0" err="1"/>
              <a:t>and</a:t>
            </a:r>
            <a:r>
              <a:rPr lang="de-DE" sz="2200" dirty="0"/>
              <a:t> </a:t>
            </a:r>
            <a:r>
              <a:rPr lang="de-DE" sz="2200" dirty="0" err="1"/>
              <a:t>zinc</a:t>
            </a:r>
            <a:r>
              <a:rPr lang="de-DE" sz="2200" dirty="0"/>
              <a:t> </a:t>
            </a:r>
            <a:r>
              <a:rPr lang="de-DE" sz="2200" dirty="0" err="1"/>
              <a:t>deficiences</a:t>
            </a:r>
            <a:r>
              <a:rPr lang="de-DE" sz="2200" dirty="0"/>
              <a:t> </a:t>
            </a:r>
            <a:r>
              <a:rPr lang="de-DE" sz="2200" dirty="0" err="1"/>
              <a:t>were</a:t>
            </a:r>
            <a:r>
              <a:rPr lang="de-DE" sz="2200" dirty="0"/>
              <a:t> </a:t>
            </a:r>
            <a:r>
              <a:rPr lang="de-DE" sz="2200" dirty="0" err="1"/>
              <a:t>found</a:t>
            </a:r>
            <a:endParaRPr lang="de-DE" sz="2200" dirty="0"/>
          </a:p>
          <a:p>
            <a:pPr marL="342900" indent="-342900"/>
            <a:r>
              <a:rPr lang="de-DE" sz="2200" dirty="0"/>
              <a:t>Inflammation </a:t>
            </a:r>
            <a:r>
              <a:rPr lang="de-DE" sz="2200" dirty="0" err="1"/>
              <a:t>correlated</a:t>
            </a:r>
            <a:r>
              <a:rPr lang="de-DE" sz="2200" dirty="0"/>
              <a:t> </a:t>
            </a:r>
            <a:r>
              <a:rPr lang="de-DE" sz="2200" dirty="0" err="1"/>
              <a:t>inverserly</a:t>
            </a:r>
            <a:r>
              <a:rPr lang="de-DE" sz="2200" dirty="0"/>
              <a:t> </a:t>
            </a:r>
            <a:r>
              <a:rPr lang="de-DE" sz="2200" dirty="0" err="1"/>
              <a:t>with</a:t>
            </a:r>
            <a:r>
              <a:rPr lang="de-DE" sz="2200" dirty="0"/>
              <a:t> Z-score </a:t>
            </a:r>
            <a:r>
              <a:rPr lang="de-DE" sz="2200" dirty="0" err="1"/>
              <a:t>of</a:t>
            </a:r>
            <a:r>
              <a:rPr lang="de-DE" sz="2200" dirty="0"/>
              <a:t> </a:t>
            </a:r>
            <a:r>
              <a:rPr lang="de-DE" sz="2200" dirty="0" err="1"/>
              <a:t>weight</a:t>
            </a:r>
            <a:r>
              <a:rPr lang="de-DE" sz="2200" dirty="0"/>
              <a:t> in RDEB</a:t>
            </a:r>
          </a:p>
        </p:txBody>
      </p:sp>
      <p:grpSp>
        <p:nvGrpSpPr>
          <p:cNvPr id="3" name="Gruppieren 2"/>
          <p:cNvGrpSpPr/>
          <p:nvPr/>
        </p:nvGrpSpPr>
        <p:grpSpPr>
          <a:xfrm>
            <a:off x="6402150" y="765976"/>
            <a:ext cx="5680049" cy="5228423"/>
            <a:chOff x="6791065" y="664377"/>
            <a:chExt cx="5291136" cy="4868678"/>
          </a:xfrm>
        </p:grpSpPr>
        <p:pic>
          <p:nvPicPr>
            <p:cNvPr id="6" name="Picture 6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325" b="47019"/>
            <a:stretch/>
          </p:blipFill>
          <p:spPr bwMode="auto">
            <a:xfrm>
              <a:off x="6791065" y="1016042"/>
              <a:ext cx="5291136" cy="2326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6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5124" b="1881"/>
            <a:stretch/>
          </p:blipFill>
          <p:spPr bwMode="auto">
            <a:xfrm>
              <a:off x="6791065" y="3342497"/>
              <a:ext cx="5291136" cy="21905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Textfeld 7"/>
            <p:cNvSpPr txBox="1"/>
            <p:nvPr/>
          </p:nvSpPr>
          <p:spPr>
            <a:xfrm>
              <a:off x="7490340" y="664377"/>
              <a:ext cx="17242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b="1" dirty="0" err="1">
                  <a:solidFill>
                    <a:srgbClr val="000000"/>
                  </a:solidFill>
                </a:rPr>
                <a:t>Haemoglobin</a:t>
              </a:r>
              <a:endParaRPr lang="de-DE" b="1" dirty="0">
                <a:solidFill>
                  <a:srgbClr val="000000"/>
                </a:solidFill>
              </a:endParaRPr>
            </a:p>
          </p:txBody>
        </p:sp>
        <p:sp>
          <p:nvSpPr>
            <p:cNvPr id="9" name="Textfeld 8"/>
            <p:cNvSpPr txBox="1"/>
            <p:nvPr/>
          </p:nvSpPr>
          <p:spPr>
            <a:xfrm>
              <a:off x="10200464" y="664377"/>
              <a:ext cx="11725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b="1" dirty="0">
                  <a:solidFill>
                    <a:srgbClr val="000000"/>
                  </a:solidFill>
                </a:rPr>
                <a:t>Iron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94337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GB" dirty="0"/>
              <a:t>Discussion I</a:t>
            </a:r>
            <a:br>
              <a:rPr lang="en-GB" dirty="0"/>
            </a:br>
            <a:endParaRPr lang="en-GB" sz="28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719404" y="1468061"/>
            <a:ext cx="11129695" cy="3702511"/>
          </a:xfrm>
        </p:spPr>
        <p:txBody>
          <a:bodyPr/>
          <a:lstStyle/>
          <a:p>
            <a:r>
              <a:rPr lang="en-GB" dirty="0"/>
              <a:t>Growth delay in RDEB begins in the 2</a:t>
            </a:r>
            <a:r>
              <a:rPr lang="en-GB" baseline="30000" dirty="0"/>
              <a:t>nd</a:t>
            </a:r>
            <a:r>
              <a:rPr lang="en-GB" dirty="0"/>
              <a:t> year of life</a:t>
            </a:r>
          </a:p>
          <a:p>
            <a:pPr marL="0" indent="0">
              <a:buNone/>
            </a:pPr>
            <a:r>
              <a:rPr lang="en-GB" dirty="0">
                <a:sym typeface="Wingdings" panose="05000000000000000000" pitchFamily="2" charset="2"/>
              </a:rPr>
              <a:t>	 This </a:t>
            </a:r>
            <a:r>
              <a:rPr lang="en-GB" dirty="0"/>
              <a:t>time frame suggests a relation to the shift from milk and 	baby foods to solid foods, which often causes problems due to 	mucosal erosions and scarring</a:t>
            </a:r>
          </a:p>
          <a:p>
            <a:pPr marL="0" indent="0">
              <a:buNone/>
            </a:pPr>
            <a:r>
              <a:rPr lang="en-GB" dirty="0">
                <a:sym typeface="Wingdings" panose="05000000000000000000" pitchFamily="2" charset="2"/>
              </a:rPr>
              <a:t>	 At the same time, children become more physically active</a:t>
            </a:r>
          </a:p>
          <a:p>
            <a:pPr marL="0" indent="0">
              <a:buNone/>
            </a:pPr>
            <a:r>
              <a:rPr lang="en-GB" dirty="0">
                <a:sym typeface="Wingdings" panose="05000000000000000000" pitchFamily="2" charset="2"/>
              </a:rPr>
              <a:t>	 This leads to an imbalance of energy uptake and use: 	</a:t>
            </a:r>
            <a:r>
              <a:rPr lang="en-GB" dirty="0" err="1">
                <a:sym typeface="Wingdings" panose="05000000000000000000" pitchFamily="2" charset="2"/>
              </a:rPr>
              <a:t>Autocatabolism</a:t>
            </a:r>
            <a:endParaRPr lang="en-GB" dirty="0">
              <a:sym typeface="Wingdings" panose="05000000000000000000" pitchFamily="2" charset="2"/>
            </a:endParaRPr>
          </a:p>
          <a:p>
            <a:r>
              <a:rPr lang="en-GB" dirty="0">
                <a:sym typeface="Wingdings" panose="05000000000000000000" pitchFamily="2" charset="2"/>
              </a:rPr>
              <a:t>In the lab values, this can be recognized as hypoalbuminemia, which correlates with low weight in RDEB</a:t>
            </a:r>
            <a:endParaRPr lang="en-GB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wb_pres4_medical">
  <a:themeElements>
    <a:clrScheme name="Wiley-Blackwell">
      <a:dk1>
        <a:sysClr val="windowText" lastClr="000000"/>
      </a:dk1>
      <a:lt1>
        <a:sysClr val="window" lastClr="FFFFFF"/>
      </a:lt1>
      <a:dk2>
        <a:srgbClr val="0098A0"/>
      </a:dk2>
      <a:lt2>
        <a:srgbClr val="FFFFFF"/>
      </a:lt2>
      <a:accent1>
        <a:srgbClr val="8DBD48"/>
      </a:accent1>
      <a:accent2>
        <a:srgbClr val="691872"/>
      </a:accent2>
      <a:accent3>
        <a:srgbClr val="EF8100"/>
      </a:accent3>
      <a:accent4>
        <a:srgbClr val="00B2DC"/>
      </a:accent4>
      <a:accent5>
        <a:srgbClr val="00367C"/>
      </a:accent5>
      <a:accent6>
        <a:srgbClr val="FDCA1B"/>
      </a:accent6>
      <a:hlink>
        <a:srgbClr val="0098A0"/>
      </a:hlink>
      <a:folHlink>
        <a:srgbClr val="0098A0"/>
      </a:folHlink>
    </a:clrScheme>
    <a:fontScheme name="Wiley-Blackwel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3175"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580</Words>
  <Application>Microsoft Office PowerPoint</Application>
  <PresentationFormat>Custom</PresentationFormat>
  <Paragraphs>80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wb_pres4_medical</vt:lpstr>
      <vt:lpstr>Natural history of growth and anaemia in children with epidermolysis bullosa: A retrospective cohort study</vt:lpstr>
      <vt:lpstr>Lead researcher: Dr. Antonia Reimer, MD</vt:lpstr>
      <vt:lpstr>Introduction – What’s already known?</vt:lpstr>
      <vt:lpstr>Objective</vt:lpstr>
      <vt:lpstr>Methods</vt:lpstr>
      <vt:lpstr>Results I – Course of growth (example RDEB boys)</vt:lpstr>
      <vt:lpstr>Results II – Amount of collagen VII in the skin</vt:lpstr>
      <vt:lpstr>Results III – Anaemia in RDEB</vt:lpstr>
      <vt:lpstr>Discussion I </vt:lpstr>
      <vt:lpstr>Discussion II </vt:lpstr>
      <vt:lpstr>Discussion III  </vt:lpstr>
      <vt:lpstr>Conclusions – What does this study add?</vt:lpstr>
      <vt:lpstr>Authors</vt:lpstr>
      <vt:lpstr>Call for correspondence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of paper</dc:title>
  <dc:creator>Susannah George</dc:creator>
  <cp:lastModifiedBy>Iyalarasi S.</cp:lastModifiedBy>
  <cp:revision>38</cp:revision>
  <dcterms:created xsi:type="dcterms:W3CDTF">2017-06-01T22:51:00Z</dcterms:created>
  <dcterms:modified xsi:type="dcterms:W3CDTF">2020-05-05T13:17:02Z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1033-10.2.0.5996</vt:lpwstr>
  </property>
</Properties>
</file>