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05">
          <p15:clr>
            <a:srgbClr val="A4A3A4"/>
          </p15:clr>
        </p15:guide>
        <p15:guide id="2" orient="horz" pos="385" userDrawn="1">
          <p15:clr>
            <a:srgbClr val="A4A3A4"/>
          </p15:clr>
        </p15:guide>
        <p15:guide id="3" orient="horz" pos="975">
          <p15:clr>
            <a:srgbClr val="A4A3A4"/>
          </p15:clr>
        </p15:guide>
        <p15:guide id="4" orient="horz" pos="1746">
          <p15:clr>
            <a:srgbClr val="A4A3A4"/>
          </p15:clr>
        </p15:guide>
        <p15:guide id="5" pos="346">
          <p15:clr>
            <a:srgbClr val="A4A3A4"/>
          </p15:clr>
        </p15:guide>
        <p15:guide id="6" pos="1026">
          <p15:clr>
            <a:srgbClr val="A4A3A4"/>
          </p15:clr>
        </p15:guide>
        <p15:guide id="7" pos="1888">
          <p15:clr>
            <a:srgbClr val="A4A3A4"/>
          </p15:clr>
        </p15:guide>
        <p15:guide id="8" pos="527">
          <p15:clr>
            <a:srgbClr val="A4A3A4"/>
          </p15:clr>
        </p15:guide>
        <p15:guide id="9" pos="572" userDrawn="1">
          <p15:clr>
            <a:srgbClr val="A4A3A4"/>
          </p15:clr>
        </p15:guide>
        <p15:guide id="10" orient="horz" pos="4059">
          <p15:clr>
            <a:srgbClr val="A4A3A4"/>
          </p15:clr>
        </p15:guide>
        <p15:guide id="11" orient="horz" pos="204">
          <p15:clr>
            <a:srgbClr val="A4A3A4"/>
          </p15:clr>
        </p15:guide>
        <p15:guide id="12" orient="horz" pos="1066">
          <p15:clr>
            <a:srgbClr val="A4A3A4"/>
          </p15:clr>
        </p15:guide>
        <p15:guide id="13" orient="horz" pos="1973">
          <p15:clr>
            <a:srgbClr val="A4A3A4"/>
          </p15:clr>
        </p15:guide>
        <p15:guide id="14" pos="2296">
          <p15:clr>
            <a:srgbClr val="A4A3A4"/>
          </p15:clr>
        </p15:guide>
        <p15:guide id="15" pos="799">
          <p15:clr>
            <a:srgbClr val="A4A3A4"/>
          </p15:clr>
        </p15:guide>
        <p15:guide id="16" pos="1661">
          <p15:clr>
            <a:srgbClr val="A4A3A4"/>
          </p15:clr>
        </p15:guide>
        <p15:guide id="17" orient="horz" pos="3016" userDrawn="1">
          <p15:clr>
            <a:srgbClr val="A4A3A4"/>
          </p15:clr>
        </p15:guide>
        <p15:guide id="18" orient="horz" pos="567">
          <p15:clr>
            <a:srgbClr val="A4A3A4"/>
          </p15:clr>
        </p15:guide>
        <p15:guide id="19" orient="horz" pos="283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de10" initials="id" lastIdx="4" clrIdx="0"/>
  <p:cmAuthor id="1" name="Ира" initials="И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8" autoAdjust="0"/>
    <p:restoredTop sz="95221" autoAdjust="0"/>
  </p:normalViewPr>
  <p:slideViewPr>
    <p:cSldViewPr showGuides="1">
      <p:cViewPr varScale="1">
        <p:scale>
          <a:sx n="65" d="100"/>
          <a:sy n="65" d="100"/>
        </p:scale>
        <p:origin x="3032" y="216"/>
      </p:cViewPr>
      <p:guideLst>
        <p:guide orient="horz" pos="4105"/>
        <p:guide orient="horz" pos="385"/>
        <p:guide orient="horz" pos="975"/>
        <p:guide orient="horz" pos="1746"/>
        <p:guide pos="346"/>
        <p:guide pos="1026"/>
        <p:guide pos="1888"/>
        <p:guide pos="527"/>
        <p:guide pos="572"/>
        <p:guide orient="horz" pos="4059"/>
        <p:guide orient="horz" pos="204"/>
        <p:guide orient="horz" pos="1066"/>
        <p:guide orient="horz" pos="1973"/>
        <p:guide pos="2296"/>
        <p:guide pos="799"/>
        <p:guide pos="1661"/>
        <p:guide orient="horz" pos="3016"/>
        <p:guide orient="horz" pos="567"/>
        <p:guide orient="horz"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pPr>
              <a:defRPr/>
            </a:pPr>
            <a:fld id="{461E6947-E646-4EF0-A020-0B849B7E9614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pPr>
              <a:defRPr/>
            </a:pPr>
            <a:fld id="{ABCAD036-34EA-421F-A6F6-CE4E1504761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4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AD036-34EA-421F-A6F6-CE4E1504761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486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01A97-BB7C-408E-88E9-4E979396BD98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A76-4FA7-4AD7-857A-576ADA3B8D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74FFD-58D6-43CF-AFC0-ACF5AC78B38D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DA9A-0293-4441-A113-837828CB623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73D75-F755-410D-9E12-06DC5C3268F3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A52B-310E-447A-AA6C-C47C823BC12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FFB0-B630-4DD0-A739-1323578A846F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25BC9-5C96-4B4B-8CDC-459621F4E7D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5EF7-D8F6-41A1-9E0D-EF29ECAF7C6A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CFAF4-692B-453A-8A64-6183B6C4084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3ACC7-CEAF-459E-A06E-9AFC9A69C8AE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979A-5DC9-43E4-913F-C5A0766A64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47D0-410F-4A36-AFCB-2ECCDD8DA683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822F-410F-4225-AED3-A0ED94198A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C08BE-B36C-4A53-9EDE-23717900BEAB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E8F5E-C0F5-4B70-B1C7-F174EA3DEA2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33BE-45B7-46F1-A985-71C27EFEAF40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2DAA-B5F2-45E8-AED5-42C3012EAA5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C4B6-40D4-48BE-8DE5-AB3B0A4930FA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4CEF0-16CC-4BB2-8553-2C5B9AF099E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4FFA-96E9-4471-ABF1-6F30AD96C305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6FCC-4089-442F-B9A7-9825D813BAF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EB5DE5-D66F-4607-BC57-F8576BCC273B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36419D-2331-4BEF-AD12-9C224CC3C7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tif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00" y="2667000"/>
            <a:ext cx="2343150" cy="1905000"/>
          </a:xfrm>
          <a:prstGeom prst="rect">
            <a:avLst/>
          </a:prstGeom>
        </p:spPr>
      </p:pic>
      <p:sp>
        <p:nvSpPr>
          <p:cNvPr id="2" name="Textfeld 73"/>
          <p:cNvSpPr txBox="1">
            <a:spLocks noChangeArrowheads="1"/>
          </p:cNvSpPr>
          <p:nvPr/>
        </p:nvSpPr>
        <p:spPr bwMode="auto">
          <a:xfrm>
            <a:off x="5733256" y="-46038"/>
            <a:ext cx="1135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S4</a:t>
            </a:r>
            <a:endParaRPr lang="de-DE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9" name="Group 5"/>
          <p:cNvGrpSpPr>
            <a:grpSpLocks noChangeAspect="1"/>
          </p:cNvGrpSpPr>
          <p:nvPr/>
        </p:nvGrpSpPr>
        <p:grpSpPr bwMode="auto">
          <a:xfrm>
            <a:off x="3994040" y="4654406"/>
            <a:ext cx="3289395" cy="2141611"/>
            <a:chOff x="233" y="120"/>
            <a:chExt cx="3333" cy="2170"/>
          </a:xfrm>
        </p:grpSpPr>
        <p:sp>
          <p:nvSpPr>
            <p:cNvPr id="310" name="AutoShape 4"/>
            <p:cNvSpPr>
              <a:spLocks noChangeAspect="1" noChangeArrowheads="1" noTextEdit="1"/>
            </p:cNvSpPr>
            <p:nvPr/>
          </p:nvSpPr>
          <p:spPr bwMode="auto">
            <a:xfrm>
              <a:off x="233" y="227"/>
              <a:ext cx="3333" cy="2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Rectangle 6"/>
            <p:cNvSpPr>
              <a:spLocks noChangeArrowheads="1"/>
            </p:cNvSpPr>
            <p:nvPr/>
          </p:nvSpPr>
          <p:spPr bwMode="auto">
            <a:xfrm>
              <a:off x="233" y="22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Rectangle 7"/>
            <p:cNvSpPr>
              <a:spLocks noChangeArrowheads="1"/>
            </p:cNvSpPr>
            <p:nvPr/>
          </p:nvSpPr>
          <p:spPr bwMode="auto">
            <a:xfrm>
              <a:off x="696" y="440"/>
              <a:ext cx="2196" cy="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Rectangle 8"/>
            <p:cNvSpPr>
              <a:spLocks noChangeArrowheads="1"/>
            </p:cNvSpPr>
            <p:nvPr/>
          </p:nvSpPr>
          <p:spPr bwMode="auto">
            <a:xfrm>
              <a:off x="737" y="756"/>
              <a:ext cx="161" cy="11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Freeform 9"/>
            <p:cNvSpPr>
              <a:spLocks/>
            </p:cNvSpPr>
            <p:nvPr/>
          </p:nvSpPr>
          <p:spPr bwMode="auto">
            <a:xfrm>
              <a:off x="737" y="756"/>
              <a:ext cx="160" cy="1114"/>
            </a:xfrm>
            <a:custGeom>
              <a:avLst/>
              <a:gdLst/>
              <a:ahLst/>
              <a:cxnLst>
                <a:cxn ang="0">
                  <a:pos x="0" y="1033"/>
                </a:cxn>
                <a:cxn ang="0">
                  <a:pos x="0" y="1033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1033"/>
                </a:cxn>
              </a:cxnLst>
              <a:rect l="0" t="0" r="r" b="b"/>
              <a:pathLst>
                <a:path w="149" h="1033">
                  <a:moveTo>
                    <a:pt x="0" y="1033"/>
                  </a:moveTo>
                  <a:lnTo>
                    <a:pt x="0" y="1033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1033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Freeform 10"/>
            <p:cNvSpPr>
              <a:spLocks/>
            </p:cNvSpPr>
            <p:nvPr/>
          </p:nvSpPr>
          <p:spPr bwMode="auto">
            <a:xfrm>
              <a:off x="778" y="743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Line 11"/>
            <p:cNvSpPr>
              <a:spLocks noChangeShapeType="1"/>
            </p:cNvSpPr>
            <p:nvPr/>
          </p:nvSpPr>
          <p:spPr bwMode="auto">
            <a:xfrm>
              <a:off x="818" y="743"/>
              <a:ext cx="1" cy="1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Rectangle 12"/>
            <p:cNvSpPr>
              <a:spLocks noChangeArrowheads="1"/>
            </p:cNvSpPr>
            <p:nvPr/>
          </p:nvSpPr>
          <p:spPr bwMode="auto">
            <a:xfrm>
              <a:off x="980" y="797"/>
              <a:ext cx="162" cy="107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Freeform 13"/>
            <p:cNvSpPr>
              <a:spLocks/>
            </p:cNvSpPr>
            <p:nvPr/>
          </p:nvSpPr>
          <p:spPr bwMode="auto">
            <a:xfrm>
              <a:off x="980" y="797"/>
              <a:ext cx="161" cy="1073"/>
            </a:xfrm>
            <a:custGeom>
              <a:avLst/>
              <a:gdLst/>
              <a:ahLst/>
              <a:cxnLst>
                <a:cxn ang="0">
                  <a:pos x="0" y="995"/>
                </a:cxn>
                <a:cxn ang="0">
                  <a:pos x="0" y="995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995"/>
                </a:cxn>
              </a:cxnLst>
              <a:rect l="0" t="0" r="r" b="b"/>
              <a:pathLst>
                <a:path w="149" h="995">
                  <a:moveTo>
                    <a:pt x="0" y="995"/>
                  </a:moveTo>
                  <a:lnTo>
                    <a:pt x="0" y="995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95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Freeform 14"/>
            <p:cNvSpPr>
              <a:spLocks/>
            </p:cNvSpPr>
            <p:nvPr/>
          </p:nvSpPr>
          <p:spPr bwMode="auto">
            <a:xfrm>
              <a:off x="1021" y="781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Line 15"/>
            <p:cNvSpPr>
              <a:spLocks noChangeShapeType="1"/>
            </p:cNvSpPr>
            <p:nvPr/>
          </p:nvSpPr>
          <p:spPr bwMode="auto">
            <a:xfrm>
              <a:off x="1061" y="781"/>
              <a:ext cx="1" cy="1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Rectangle 16"/>
            <p:cNvSpPr>
              <a:spLocks noChangeArrowheads="1"/>
            </p:cNvSpPr>
            <p:nvPr/>
          </p:nvSpPr>
          <p:spPr bwMode="auto">
            <a:xfrm>
              <a:off x="1224" y="796"/>
              <a:ext cx="162" cy="107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Freeform 17"/>
            <p:cNvSpPr>
              <a:spLocks/>
            </p:cNvSpPr>
            <p:nvPr/>
          </p:nvSpPr>
          <p:spPr bwMode="auto">
            <a:xfrm>
              <a:off x="1224" y="796"/>
              <a:ext cx="161" cy="1074"/>
            </a:xfrm>
            <a:custGeom>
              <a:avLst/>
              <a:gdLst/>
              <a:ahLst/>
              <a:cxnLst>
                <a:cxn ang="0">
                  <a:pos x="0" y="996"/>
                </a:cxn>
                <a:cxn ang="0">
                  <a:pos x="0" y="996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996"/>
                </a:cxn>
              </a:cxnLst>
              <a:rect l="0" t="0" r="r" b="b"/>
              <a:pathLst>
                <a:path w="149" h="996">
                  <a:moveTo>
                    <a:pt x="0" y="996"/>
                  </a:moveTo>
                  <a:lnTo>
                    <a:pt x="0" y="996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96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18"/>
            <p:cNvSpPr>
              <a:spLocks/>
            </p:cNvSpPr>
            <p:nvPr/>
          </p:nvSpPr>
          <p:spPr bwMode="auto">
            <a:xfrm>
              <a:off x="1265" y="765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Line 19"/>
            <p:cNvSpPr>
              <a:spLocks noChangeShapeType="1"/>
            </p:cNvSpPr>
            <p:nvPr/>
          </p:nvSpPr>
          <p:spPr bwMode="auto">
            <a:xfrm>
              <a:off x="1305" y="765"/>
              <a:ext cx="1" cy="3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Rectangle 20"/>
            <p:cNvSpPr>
              <a:spLocks noChangeArrowheads="1"/>
            </p:cNvSpPr>
            <p:nvPr/>
          </p:nvSpPr>
          <p:spPr bwMode="auto">
            <a:xfrm>
              <a:off x="1468" y="681"/>
              <a:ext cx="162" cy="1192"/>
            </a:xfrm>
            <a:prstGeom prst="rect">
              <a:avLst/>
            </a:prstGeom>
            <a:solidFill>
              <a:srgbClr val="D4D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21"/>
            <p:cNvSpPr>
              <a:spLocks/>
            </p:cNvSpPr>
            <p:nvPr/>
          </p:nvSpPr>
          <p:spPr bwMode="auto">
            <a:xfrm>
              <a:off x="1468" y="681"/>
              <a:ext cx="161" cy="1189"/>
            </a:xfrm>
            <a:custGeom>
              <a:avLst/>
              <a:gdLst/>
              <a:ahLst/>
              <a:cxnLst>
                <a:cxn ang="0">
                  <a:pos x="0" y="1103"/>
                </a:cxn>
                <a:cxn ang="0">
                  <a:pos x="0" y="1103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1103"/>
                </a:cxn>
              </a:cxnLst>
              <a:rect l="0" t="0" r="r" b="b"/>
              <a:pathLst>
                <a:path w="149" h="1103">
                  <a:moveTo>
                    <a:pt x="0" y="1103"/>
                  </a:moveTo>
                  <a:lnTo>
                    <a:pt x="0" y="1103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1103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Freeform 22"/>
            <p:cNvSpPr>
              <a:spLocks/>
            </p:cNvSpPr>
            <p:nvPr/>
          </p:nvSpPr>
          <p:spPr bwMode="auto">
            <a:xfrm>
              <a:off x="1509" y="658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Line 23"/>
            <p:cNvSpPr>
              <a:spLocks noChangeShapeType="1"/>
            </p:cNvSpPr>
            <p:nvPr/>
          </p:nvSpPr>
          <p:spPr bwMode="auto">
            <a:xfrm>
              <a:off x="1549" y="658"/>
              <a:ext cx="1" cy="2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Rectangle 24"/>
            <p:cNvSpPr>
              <a:spLocks noChangeArrowheads="1"/>
            </p:cNvSpPr>
            <p:nvPr/>
          </p:nvSpPr>
          <p:spPr bwMode="auto">
            <a:xfrm>
              <a:off x="1712" y="694"/>
              <a:ext cx="162" cy="1179"/>
            </a:xfrm>
            <a:prstGeom prst="rect">
              <a:avLst/>
            </a:prstGeom>
            <a:solidFill>
              <a:srgbClr val="D4D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Freeform 25"/>
            <p:cNvSpPr>
              <a:spLocks/>
            </p:cNvSpPr>
            <p:nvPr/>
          </p:nvSpPr>
          <p:spPr bwMode="auto">
            <a:xfrm>
              <a:off x="1712" y="694"/>
              <a:ext cx="160" cy="1176"/>
            </a:xfrm>
            <a:custGeom>
              <a:avLst/>
              <a:gdLst/>
              <a:ahLst/>
              <a:cxnLst>
                <a:cxn ang="0">
                  <a:pos x="0" y="1091"/>
                </a:cxn>
                <a:cxn ang="0">
                  <a:pos x="0" y="1091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1091"/>
                </a:cxn>
              </a:cxnLst>
              <a:rect l="0" t="0" r="r" b="b"/>
              <a:pathLst>
                <a:path w="149" h="1091">
                  <a:moveTo>
                    <a:pt x="0" y="1091"/>
                  </a:moveTo>
                  <a:lnTo>
                    <a:pt x="0" y="1091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1091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Freeform 26"/>
            <p:cNvSpPr>
              <a:spLocks/>
            </p:cNvSpPr>
            <p:nvPr/>
          </p:nvSpPr>
          <p:spPr bwMode="auto">
            <a:xfrm>
              <a:off x="1753" y="679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Line 27"/>
            <p:cNvSpPr>
              <a:spLocks noChangeShapeType="1"/>
            </p:cNvSpPr>
            <p:nvPr/>
          </p:nvSpPr>
          <p:spPr bwMode="auto">
            <a:xfrm>
              <a:off x="1793" y="679"/>
              <a:ext cx="1" cy="1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Rectangle 28"/>
            <p:cNvSpPr>
              <a:spLocks noChangeArrowheads="1"/>
            </p:cNvSpPr>
            <p:nvPr/>
          </p:nvSpPr>
          <p:spPr bwMode="auto">
            <a:xfrm>
              <a:off x="1956" y="750"/>
              <a:ext cx="161" cy="1123"/>
            </a:xfrm>
            <a:prstGeom prst="rect">
              <a:avLst/>
            </a:prstGeom>
            <a:solidFill>
              <a:srgbClr val="D4D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Freeform 29"/>
            <p:cNvSpPr>
              <a:spLocks/>
            </p:cNvSpPr>
            <p:nvPr/>
          </p:nvSpPr>
          <p:spPr bwMode="auto">
            <a:xfrm>
              <a:off x="1956" y="750"/>
              <a:ext cx="160" cy="1120"/>
            </a:xfrm>
            <a:custGeom>
              <a:avLst/>
              <a:gdLst/>
              <a:ahLst/>
              <a:cxnLst>
                <a:cxn ang="0">
                  <a:pos x="0" y="1039"/>
                </a:cxn>
                <a:cxn ang="0">
                  <a:pos x="0" y="1039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1039"/>
                </a:cxn>
              </a:cxnLst>
              <a:rect l="0" t="0" r="r" b="b"/>
              <a:pathLst>
                <a:path w="149" h="1039">
                  <a:moveTo>
                    <a:pt x="0" y="1039"/>
                  </a:moveTo>
                  <a:lnTo>
                    <a:pt x="0" y="1039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1039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Freeform 30"/>
            <p:cNvSpPr>
              <a:spLocks/>
            </p:cNvSpPr>
            <p:nvPr/>
          </p:nvSpPr>
          <p:spPr bwMode="auto">
            <a:xfrm>
              <a:off x="1997" y="724"/>
              <a:ext cx="79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Line 31"/>
            <p:cNvSpPr>
              <a:spLocks noChangeShapeType="1"/>
            </p:cNvSpPr>
            <p:nvPr/>
          </p:nvSpPr>
          <p:spPr bwMode="auto">
            <a:xfrm>
              <a:off x="2036" y="724"/>
              <a:ext cx="1" cy="2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Rectangle 32"/>
            <p:cNvSpPr>
              <a:spLocks noChangeArrowheads="1"/>
            </p:cNvSpPr>
            <p:nvPr/>
          </p:nvSpPr>
          <p:spPr bwMode="auto">
            <a:xfrm>
              <a:off x="2199" y="813"/>
              <a:ext cx="162" cy="1060"/>
            </a:xfrm>
            <a:prstGeom prst="rect">
              <a:avLst/>
            </a:prstGeom>
            <a:solidFill>
              <a:srgbClr val="606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Freeform 33"/>
            <p:cNvSpPr>
              <a:spLocks/>
            </p:cNvSpPr>
            <p:nvPr/>
          </p:nvSpPr>
          <p:spPr bwMode="auto">
            <a:xfrm>
              <a:off x="2199" y="813"/>
              <a:ext cx="161" cy="1057"/>
            </a:xfrm>
            <a:custGeom>
              <a:avLst/>
              <a:gdLst/>
              <a:ahLst/>
              <a:cxnLst>
                <a:cxn ang="0">
                  <a:pos x="0" y="980"/>
                </a:cxn>
                <a:cxn ang="0">
                  <a:pos x="0" y="980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980"/>
                </a:cxn>
              </a:cxnLst>
              <a:rect l="0" t="0" r="r" b="b"/>
              <a:pathLst>
                <a:path w="149" h="980">
                  <a:moveTo>
                    <a:pt x="0" y="980"/>
                  </a:moveTo>
                  <a:lnTo>
                    <a:pt x="0" y="980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8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Freeform 34"/>
            <p:cNvSpPr>
              <a:spLocks/>
            </p:cNvSpPr>
            <p:nvPr/>
          </p:nvSpPr>
          <p:spPr bwMode="auto">
            <a:xfrm>
              <a:off x="2240" y="776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Line 35"/>
            <p:cNvSpPr>
              <a:spLocks noChangeShapeType="1"/>
            </p:cNvSpPr>
            <p:nvPr/>
          </p:nvSpPr>
          <p:spPr bwMode="auto">
            <a:xfrm>
              <a:off x="2280" y="776"/>
              <a:ext cx="1" cy="3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6"/>
            <p:cNvSpPr>
              <a:spLocks noChangeArrowheads="1"/>
            </p:cNvSpPr>
            <p:nvPr/>
          </p:nvSpPr>
          <p:spPr bwMode="auto">
            <a:xfrm>
              <a:off x="2443" y="812"/>
              <a:ext cx="162" cy="106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Line 37"/>
            <p:cNvSpPr>
              <a:spLocks noChangeShapeType="1"/>
            </p:cNvSpPr>
            <p:nvPr/>
          </p:nvSpPr>
          <p:spPr bwMode="auto">
            <a:xfrm flipV="1">
              <a:off x="2443" y="812"/>
              <a:ext cx="65" cy="6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Line 38"/>
            <p:cNvSpPr>
              <a:spLocks noChangeShapeType="1"/>
            </p:cNvSpPr>
            <p:nvPr/>
          </p:nvSpPr>
          <p:spPr bwMode="auto">
            <a:xfrm flipV="1">
              <a:off x="2443" y="812"/>
              <a:ext cx="129" cy="13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Line 39"/>
            <p:cNvSpPr>
              <a:spLocks noChangeShapeType="1"/>
            </p:cNvSpPr>
            <p:nvPr/>
          </p:nvSpPr>
          <p:spPr bwMode="auto">
            <a:xfrm flipV="1">
              <a:off x="2443" y="845"/>
              <a:ext cx="162" cy="16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Line 40"/>
            <p:cNvSpPr>
              <a:spLocks noChangeShapeType="1"/>
            </p:cNvSpPr>
            <p:nvPr/>
          </p:nvSpPr>
          <p:spPr bwMode="auto">
            <a:xfrm flipV="1">
              <a:off x="2443" y="909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Line 41"/>
            <p:cNvSpPr>
              <a:spLocks noChangeShapeType="1"/>
            </p:cNvSpPr>
            <p:nvPr/>
          </p:nvSpPr>
          <p:spPr bwMode="auto">
            <a:xfrm flipV="1">
              <a:off x="2443" y="974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Line 42"/>
            <p:cNvSpPr>
              <a:spLocks noChangeShapeType="1"/>
            </p:cNvSpPr>
            <p:nvPr/>
          </p:nvSpPr>
          <p:spPr bwMode="auto">
            <a:xfrm flipV="1">
              <a:off x="2443" y="1039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Line 43"/>
            <p:cNvSpPr>
              <a:spLocks noChangeShapeType="1"/>
            </p:cNvSpPr>
            <p:nvPr/>
          </p:nvSpPr>
          <p:spPr bwMode="auto">
            <a:xfrm flipV="1">
              <a:off x="2443" y="1104"/>
              <a:ext cx="162" cy="16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Line 44"/>
            <p:cNvSpPr>
              <a:spLocks noChangeShapeType="1"/>
            </p:cNvSpPr>
            <p:nvPr/>
          </p:nvSpPr>
          <p:spPr bwMode="auto">
            <a:xfrm flipV="1">
              <a:off x="2443" y="1168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Line 45"/>
            <p:cNvSpPr>
              <a:spLocks noChangeShapeType="1"/>
            </p:cNvSpPr>
            <p:nvPr/>
          </p:nvSpPr>
          <p:spPr bwMode="auto">
            <a:xfrm flipV="1">
              <a:off x="2443" y="1233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Line 46"/>
            <p:cNvSpPr>
              <a:spLocks noChangeShapeType="1"/>
            </p:cNvSpPr>
            <p:nvPr/>
          </p:nvSpPr>
          <p:spPr bwMode="auto">
            <a:xfrm flipV="1">
              <a:off x="2443" y="1298"/>
              <a:ext cx="162" cy="16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Line 47"/>
            <p:cNvSpPr>
              <a:spLocks noChangeShapeType="1"/>
            </p:cNvSpPr>
            <p:nvPr/>
          </p:nvSpPr>
          <p:spPr bwMode="auto">
            <a:xfrm flipV="1">
              <a:off x="2443" y="1362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Line 48"/>
            <p:cNvSpPr>
              <a:spLocks noChangeShapeType="1"/>
            </p:cNvSpPr>
            <p:nvPr/>
          </p:nvSpPr>
          <p:spPr bwMode="auto">
            <a:xfrm flipV="1">
              <a:off x="2443" y="1427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Line 49"/>
            <p:cNvSpPr>
              <a:spLocks noChangeShapeType="1"/>
            </p:cNvSpPr>
            <p:nvPr/>
          </p:nvSpPr>
          <p:spPr bwMode="auto">
            <a:xfrm flipV="1">
              <a:off x="2443" y="1492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Line 50"/>
            <p:cNvSpPr>
              <a:spLocks noChangeShapeType="1"/>
            </p:cNvSpPr>
            <p:nvPr/>
          </p:nvSpPr>
          <p:spPr bwMode="auto">
            <a:xfrm flipV="1">
              <a:off x="2443" y="1556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Line 51"/>
            <p:cNvSpPr>
              <a:spLocks noChangeShapeType="1"/>
            </p:cNvSpPr>
            <p:nvPr/>
          </p:nvSpPr>
          <p:spPr bwMode="auto">
            <a:xfrm flipV="1">
              <a:off x="2443" y="1621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Line 52"/>
            <p:cNvSpPr>
              <a:spLocks noChangeShapeType="1"/>
            </p:cNvSpPr>
            <p:nvPr/>
          </p:nvSpPr>
          <p:spPr bwMode="auto">
            <a:xfrm flipV="1">
              <a:off x="2443" y="1686"/>
              <a:ext cx="162" cy="16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Line 53"/>
            <p:cNvSpPr>
              <a:spLocks noChangeShapeType="1"/>
            </p:cNvSpPr>
            <p:nvPr/>
          </p:nvSpPr>
          <p:spPr bwMode="auto">
            <a:xfrm flipV="1">
              <a:off x="2482" y="1751"/>
              <a:ext cx="123" cy="12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Line 54"/>
            <p:cNvSpPr>
              <a:spLocks noChangeShapeType="1"/>
            </p:cNvSpPr>
            <p:nvPr/>
          </p:nvSpPr>
          <p:spPr bwMode="auto">
            <a:xfrm flipV="1">
              <a:off x="2547" y="1815"/>
              <a:ext cx="58" cy="5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Freeform 55"/>
            <p:cNvSpPr>
              <a:spLocks/>
            </p:cNvSpPr>
            <p:nvPr/>
          </p:nvSpPr>
          <p:spPr bwMode="auto">
            <a:xfrm>
              <a:off x="2443" y="812"/>
              <a:ext cx="161" cy="1058"/>
            </a:xfrm>
            <a:custGeom>
              <a:avLst/>
              <a:gdLst/>
              <a:ahLst/>
              <a:cxnLst>
                <a:cxn ang="0">
                  <a:pos x="0" y="981"/>
                </a:cxn>
                <a:cxn ang="0">
                  <a:pos x="0" y="981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981"/>
                </a:cxn>
              </a:cxnLst>
              <a:rect l="0" t="0" r="r" b="b"/>
              <a:pathLst>
                <a:path w="149" h="981">
                  <a:moveTo>
                    <a:pt x="0" y="981"/>
                  </a:moveTo>
                  <a:lnTo>
                    <a:pt x="0" y="981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81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Freeform 56"/>
            <p:cNvSpPr>
              <a:spLocks/>
            </p:cNvSpPr>
            <p:nvPr/>
          </p:nvSpPr>
          <p:spPr bwMode="auto">
            <a:xfrm>
              <a:off x="2484" y="638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Line 57"/>
            <p:cNvSpPr>
              <a:spLocks noChangeShapeType="1"/>
            </p:cNvSpPr>
            <p:nvPr/>
          </p:nvSpPr>
          <p:spPr bwMode="auto">
            <a:xfrm>
              <a:off x="2524" y="638"/>
              <a:ext cx="1" cy="17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58"/>
            <p:cNvSpPr>
              <a:spLocks noChangeArrowheads="1"/>
            </p:cNvSpPr>
            <p:nvPr/>
          </p:nvSpPr>
          <p:spPr bwMode="auto">
            <a:xfrm>
              <a:off x="2687" y="1830"/>
              <a:ext cx="162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Freeform 59"/>
            <p:cNvSpPr>
              <a:spLocks/>
            </p:cNvSpPr>
            <p:nvPr/>
          </p:nvSpPr>
          <p:spPr bwMode="auto">
            <a:xfrm>
              <a:off x="2687" y="1830"/>
              <a:ext cx="161" cy="4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49" y="0"/>
                </a:cxn>
                <a:cxn ang="0">
                  <a:pos x="149" y="37"/>
                </a:cxn>
              </a:cxnLst>
              <a:rect l="0" t="0" r="r" b="b"/>
              <a:pathLst>
                <a:path w="149" h="37">
                  <a:moveTo>
                    <a:pt x="0" y="37"/>
                  </a:moveTo>
                  <a:lnTo>
                    <a:pt x="0" y="37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37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Freeform 60"/>
            <p:cNvSpPr>
              <a:spLocks/>
            </p:cNvSpPr>
            <p:nvPr/>
          </p:nvSpPr>
          <p:spPr bwMode="auto">
            <a:xfrm>
              <a:off x="2728" y="1810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Line 61"/>
            <p:cNvSpPr>
              <a:spLocks noChangeShapeType="1"/>
            </p:cNvSpPr>
            <p:nvPr/>
          </p:nvSpPr>
          <p:spPr bwMode="auto">
            <a:xfrm>
              <a:off x="2768" y="1810"/>
              <a:ext cx="1" cy="2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Rectangle 62"/>
            <p:cNvSpPr>
              <a:spLocks noChangeArrowheads="1"/>
            </p:cNvSpPr>
            <p:nvPr/>
          </p:nvSpPr>
          <p:spPr bwMode="auto">
            <a:xfrm rot="16200000">
              <a:off x="-77" y="1138"/>
              <a:ext cx="95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IFN</a:t>
              </a:r>
              <a:r>
                <a:rPr kumimoji="0" lang="el-GR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γ</a:t>
              </a:r>
              <a:r>
                <a:rPr kumimoji="0" lang="de-DE" sz="105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r>
                <a:rPr kumimoji="0" lang="de-DE" sz="105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, % </a:t>
              </a:r>
              <a:r>
                <a:rPr kumimoji="0" lang="de-DE" sz="105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of</a:t>
              </a:r>
              <a:r>
                <a:rPr kumimoji="0" lang="de-DE" sz="105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CD8</a:t>
              </a:r>
              <a:r>
                <a:rPr kumimoji="0" lang="de-DE" sz="105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de-DE" sz="105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Rectangle 63"/>
            <p:cNvSpPr>
              <a:spLocks noChangeArrowheads="1"/>
            </p:cNvSpPr>
            <p:nvPr/>
          </p:nvSpPr>
          <p:spPr bwMode="auto">
            <a:xfrm rot="16200000">
              <a:off x="424" y="127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Rectangle 64"/>
            <p:cNvSpPr>
              <a:spLocks noChangeArrowheads="1"/>
            </p:cNvSpPr>
            <p:nvPr/>
          </p:nvSpPr>
          <p:spPr bwMode="auto">
            <a:xfrm rot="16200000">
              <a:off x="388" y="123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Line 67"/>
            <p:cNvSpPr>
              <a:spLocks noChangeShapeType="1"/>
            </p:cNvSpPr>
            <p:nvPr/>
          </p:nvSpPr>
          <p:spPr bwMode="auto">
            <a:xfrm>
              <a:off x="696" y="1873"/>
              <a:ext cx="2197" cy="1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Line 68"/>
            <p:cNvSpPr>
              <a:spLocks noChangeShapeType="1"/>
            </p:cNvSpPr>
            <p:nvPr/>
          </p:nvSpPr>
          <p:spPr bwMode="auto">
            <a:xfrm>
              <a:off x="818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69"/>
            <p:cNvSpPr>
              <a:spLocks noChangeArrowheads="1"/>
            </p:cNvSpPr>
            <p:nvPr/>
          </p:nvSpPr>
          <p:spPr bwMode="auto">
            <a:xfrm rot="18900000">
              <a:off x="586" y="2000"/>
              <a:ext cx="27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DMSO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Line 70"/>
            <p:cNvSpPr>
              <a:spLocks noChangeShapeType="1"/>
            </p:cNvSpPr>
            <p:nvPr/>
          </p:nvSpPr>
          <p:spPr bwMode="auto">
            <a:xfrm>
              <a:off x="1061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71"/>
            <p:cNvSpPr>
              <a:spLocks noChangeArrowheads="1"/>
            </p:cNvSpPr>
            <p:nvPr/>
          </p:nvSpPr>
          <p:spPr bwMode="auto">
            <a:xfrm rot="18900000">
              <a:off x="1028" y="1908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Line 72"/>
            <p:cNvSpPr>
              <a:spLocks noChangeShapeType="1"/>
            </p:cNvSpPr>
            <p:nvPr/>
          </p:nvSpPr>
          <p:spPr bwMode="auto">
            <a:xfrm>
              <a:off x="1305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73"/>
            <p:cNvSpPr>
              <a:spLocks noChangeArrowheads="1"/>
            </p:cNvSpPr>
            <p:nvPr/>
          </p:nvSpPr>
          <p:spPr bwMode="auto">
            <a:xfrm rot="18900000">
              <a:off x="1272" y="1908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Line 74"/>
            <p:cNvSpPr>
              <a:spLocks noChangeShapeType="1"/>
            </p:cNvSpPr>
            <p:nvPr/>
          </p:nvSpPr>
          <p:spPr bwMode="auto">
            <a:xfrm>
              <a:off x="1549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Rectangle 75"/>
            <p:cNvSpPr>
              <a:spLocks noChangeArrowheads="1"/>
            </p:cNvSpPr>
            <p:nvPr/>
          </p:nvSpPr>
          <p:spPr bwMode="auto">
            <a:xfrm rot="18900000">
              <a:off x="1317" y="2000"/>
              <a:ext cx="27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DMSO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Line 76"/>
            <p:cNvSpPr>
              <a:spLocks noChangeShapeType="1"/>
            </p:cNvSpPr>
            <p:nvPr/>
          </p:nvSpPr>
          <p:spPr bwMode="auto">
            <a:xfrm>
              <a:off x="1793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Rectangle 77"/>
            <p:cNvSpPr>
              <a:spLocks noChangeArrowheads="1"/>
            </p:cNvSpPr>
            <p:nvPr/>
          </p:nvSpPr>
          <p:spPr bwMode="auto">
            <a:xfrm rot="18900000">
              <a:off x="1759" y="1908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Line 78"/>
            <p:cNvSpPr>
              <a:spLocks noChangeShapeType="1"/>
            </p:cNvSpPr>
            <p:nvPr/>
          </p:nvSpPr>
          <p:spPr bwMode="auto">
            <a:xfrm>
              <a:off x="2036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Rectangle 79"/>
            <p:cNvSpPr>
              <a:spLocks noChangeArrowheads="1"/>
            </p:cNvSpPr>
            <p:nvPr/>
          </p:nvSpPr>
          <p:spPr bwMode="auto">
            <a:xfrm rot="18900000">
              <a:off x="2003" y="1908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Line 80"/>
            <p:cNvSpPr>
              <a:spLocks noChangeShapeType="1"/>
            </p:cNvSpPr>
            <p:nvPr/>
          </p:nvSpPr>
          <p:spPr bwMode="auto">
            <a:xfrm>
              <a:off x="2280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Rectangle 81"/>
            <p:cNvSpPr>
              <a:spLocks noChangeArrowheads="1"/>
            </p:cNvSpPr>
            <p:nvPr/>
          </p:nvSpPr>
          <p:spPr bwMode="auto">
            <a:xfrm rot="18900000">
              <a:off x="2159" y="1951"/>
              <a:ext cx="150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Line 82"/>
            <p:cNvSpPr>
              <a:spLocks noChangeShapeType="1"/>
            </p:cNvSpPr>
            <p:nvPr/>
          </p:nvSpPr>
          <p:spPr bwMode="auto">
            <a:xfrm>
              <a:off x="2524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Rectangle 83"/>
            <p:cNvSpPr>
              <a:spLocks noChangeArrowheads="1"/>
            </p:cNvSpPr>
            <p:nvPr/>
          </p:nvSpPr>
          <p:spPr bwMode="auto">
            <a:xfrm rot="18900000">
              <a:off x="2486" y="1900"/>
              <a:ext cx="64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Line 84"/>
            <p:cNvSpPr>
              <a:spLocks noChangeShapeType="1"/>
            </p:cNvSpPr>
            <p:nvPr/>
          </p:nvSpPr>
          <p:spPr bwMode="auto">
            <a:xfrm>
              <a:off x="2768" y="1873"/>
              <a:ext cx="1" cy="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Rectangle 85"/>
            <p:cNvSpPr>
              <a:spLocks noChangeArrowheads="1"/>
            </p:cNvSpPr>
            <p:nvPr/>
          </p:nvSpPr>
          <p:spPr bwMode="auto">
            <a:xfrm rot="18900000">
              <a:off x="2751" y="1891"/>
              <a:ext cx="36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de-DE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Line 86"/>
            <p:cNvSpPr>
              <a:spLocks noChangeShapeType="1"/>
            </p:cNvSpPr>
            <p:nvPr/>
          </p:nvSpPr>
          <p:spPr bwMode="auto">
            <a:xfrm flipV="1">
              <a:off x="696" y="440"/>
              <a:ext cx="1" cy="143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Line 87"/>
            <p:cNvSpPr>
              <a:spLocks noChangeShapeType="1"/>
            </p:cNvSpPr>
            <p:nvPr/>
          </p:nvSpPr>
          <p:spPr bwMode="auto">
            <a:xfrm flipH="1">
              <a:off x="658" y="1873"/>
              <a:ext cx="38" cy="1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Rectangle 88"/>
            <p:cNvSpPr>
              <a:spLocks noChangeArrowheads="1"/>
            </p:cNvSpPr>
            <p:nvPr/>
          </p:nvSpPr>
          <p:spPr bwMode="auto">
            <a:xfrm>
              <a:off x="576" y="1806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Line 89"/>
            <p:cNvSpPr>
              <a:spLocks noChangeShapeType="1"/>
            </p:cNvSpPr>
            <p:nvPr/>
          </p:nvSpPr>
          <p:spPr bwMode="auto">
            <a:xfrm flipH="1">
              <a:off x="658" y="1397"/>
              <a:ext cx="38" cy="1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Rectangle 90"/>
            <p:cNvSpPr>
              <a:spLocks noChangeArrowheads="1"/>
            </p:cNvSpPr>
            <p:nvPr/>
          </p:nvSpPr>
          <p:spPr bwMode="auto">
            <a:xfrm>
              <a:off x="518" y="1330"/>
              <a:ext cx="10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Line 91"/>
            <p:cNvSpPr>
              <a:spLocks noChangeShapeType="1"/>
            </p:cNvSpPr>
            <p:nvPr/>
          </p:nvSpPr>
          <p:spPr bwMode="auto">
            <a:xfrm flipH="1">
              <a:off x="658" y="919"/>
              <a:ext cx="38" cy="1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Rectangle 92"/>
            <p:cNvSpPr>
              <a:spLocks noChangeArrowheads="1"/>
            </p:cNvSpPr>
            <p:nvPr/>
          </p:nvSpPr>
          <p:spPr bwMode="auto">
            <a:xfrm>
              <a:off x="518" y="852"/>
              <a:ext cx="10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Line 93"/>
            <p:cNvSpPr>
              <a:spLocks noChangeShapeType="1"/>
            </p:cNvSpPr>
            <p:nvPr/>
          </p:nvSpPr>
          <p:spPr bwMode="auto">
            <a:xfrm flipH="1">
              <a:off x="658" y="441"/>
              <a:ext cx="38" cy="1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Rectangle 94"/>
            <p:cNvSpPr>
              <a:spLocks noChangeArrowheads="1"/>
            </p:cNvSpPr>
            <p:nvPr/>
          </p:nvSpPr>
          <p:spPr bwMode="auto">
            <a:xfrm>
              <a:off x="518" y="374"/>
              <a:ext cx="10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Rectangle 95"/>
            <p:cNvSpPr>
              <a:spLocks noChangeArrowheads="1"/>
            </p:cNvSpPr>
            <p:nvPr/>
          </p:nvSpPr>
          <p:spPr bwMode="auto">
            <a:xfrm>
              <a:off x="2352" y="120"/>
              <a:ext cx="57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Lactacystin</a:t>
              </a:r>
              <a:endParaRPr kumimoji="0" lang="de-DE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Rectangle 96"/>
            <p:cNvSpPr>
              <a:spLocks noChangeArrowheads="1"/>
            </p:cNvSpPr>
            <p:nvPr/>
          </p:nvSpPr>
          <p:spPr bwMode="auto">
            <a:xfrm>
              <a:off x="2179" y="153"/>
              <a:ext cx="138" cy="7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Freeform 97"/>
            <p:cNvSpPr>
              <a:spLocks/>
            </p:cNvSpPr>
            <p:nvPr/>
          </p:nvSpPr>
          <p:spPr bwMode="auto">
            <a:xfrm>
              <a:off x="2180" y="151"/>
              <a:ext cx="138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66"/>
                </a:cxn>
                <a:cxn ang="0">
                  <a:pos x="0" y="66"/>
                </a:cxn>
                <a:cxn ang="0">
                  <a:pos x="0" y="0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Rectangle 98"/>
            <p:cNvSpPr>
              <a:spLocks noChangeArrowheads="1"/>
            </p:cNvSpPr>
            <p:nvPr/>
          </p:nvSpPr>
          <p:spPr bwMode="auto">
            <a:xfrm>
              <a:off x="2352" y="269"/>
              <a:ext cx="37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MG-132</a:t>
              </a:r>
              <a:endParaRPr kumimoji="0" lang="de-DE" sz="105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Rectangle 99"/>
            <p:cNvSpPr>
              <a:spLocks noChangeArrowheads="1"/>
            </p:cNvSpPr>
            <p:nvPr/>
          </p:nvSpPr>
          <p:spPr bwMode="auto">
            <a:xfrm>
              <a:off x="2179" y="302"/>
              <a:ext cx="138" cy="71"/>
            </a:xfrm>
            <a:prstGeom prst="rect">
              <a:avLst/>
            </a:prstGeom>
            <a:solidFill>
              <a:srgbClr val="D4D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Freeform 100"/>
            <p:cNvSpPr>
              <a:spLocks/>
            </p:cNvSpPr>
            <p:nvPr/>
          </p:nvSpPr>
          <p:spPr bwMode="auto">
            <a:xfrm>
              <a:off x="2180" y="300"/>
              <a:ext cx="138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66"/>
                </a:cxn>
                <a:cxn ang="0">
                  <a:pos x="0" y="66"/>
                </a:cxn>
                <a:cxn ang="0">
                  <a:pos x="0" y="0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Rectangle 101"/>
            <p:cNvSpPr>
              <a:spLocks noChangeArrowheads="1"/>
            </p:cNvSpPr>
            <p:nvPr/>
          </p:nvSpPr>
          <p:spPr bwMode="auto">
            <a:xfrm>
              <a:off x="2352" y="418"/>
              <a:ext cx="49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Leupeptin</a:t>
              </a:r>
              <a:endParaRPr kumimoji="0" lang="de-DE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Rectangle 102"/>
            <p:cNvSpPr>
              <a:spLocks noChangeArrowheads="1"/>
            </p:cNvSpPr>
            <p:nvPr/>
          </p:nvSpPr>
          <p:spPr bwMode="auto">
            <a:xfrm>
              <a:off x="2180" y="448"/>
              <a:ext cx="138" cy="71"/>
            </a:xfrm>
            <a:prstGeom prst="rect">
              <a:avLst/>
            </a:prstGeom>
            <a:solidFill>
              <a:srgbClr val="606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Freeform 103"/>
            <p:cNvSpPr>
              <a:spLocks/>
            </p:cNvSpPr>
            <p:nvPr/>
          </p:nvSpPr>
          <p:spPr bwMode="auto">
            <a:xfrm>
              <a:off x="2179" y="452"/>
              <a:ext cx="138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66"/>
                </a:cxn>
                <a:cxn ang="0">
                  <a:pos x="0" y="66"/>
                </a:cxn>
                <a:cxn ang="0">
                  <a:pos x="0" y="0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87" name="Textfeld 31"/>
          <p:cNvSpPr txBox="1">
            <a:spLocks noChangeArrowheads="1"/>
          </p:cNvSpPr>
          <p:nvPr/>
        </p:nvSpPr>
        <p:spPr bwMode="auto">
          <a:xfrm>
            <a:off x="-3787" y="2361238"/>
            <a:ext cx="4084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b="1" dirty="0"/>
              <a:t>B</a:t>
            </a:r>
          </a:p>
        </p:txBody>
      </p:sp>
      <p:grpSp>
        <p:nvGrpSpPr>
          <p:cNvPr id="598" name="Gruppieren 151"/>
          <p:cNvGrpSpPr>
            <a:grpSpLocks/>
          </p:cNvGrpSpPr>
          <p:nvPr/>
        </p:nvGrpSpPr>
        <p:grpSpPr bwMode="auto">
          <a:xfrm>
            <a:off x="120265" y="683568"/>
            <a:ext cx="3812791" cy="1565167"/>
            <a:chOff x="980728" y="372141"/>
            <a:chExt cx="3812403" cy="1565989"/>
          </a:xfrm>
        </p:grpSpPr>
        <p:sp>
          <p:nvSpPr>
            <p:cNvPr id="599" name="Rechteck 4"/>
            <p:cNvSpPr/>
            <p:nvPr/>
          </p:nvSpPr>
          <p:spPr bwMode="auto">
            <a:xfrm>
              <a:off x="1263274" y="541568"/>
              <a:ext cx="2679427" cy="138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70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00" name="Gerade Verbindung 4"/>
            <p:cNvCxnSpPr/>
            <p:nvPr/>
          </p:nvCxnSpPr>
          <p:spPr bwMode="auto">
            <a:xfrm>
              <a:off x="1393436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Gerade Verbindung 5"/>
            <p:cNvCxnSpPr/>
            <p:nvPr/>
          </p:nvCxnSpPr>
          <p:spPr bwMode="auto">
            <a:xfrm>
              <a:off x="1522010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Gerade Verbindung 6"/>
            <p:cNvCxnSpPr/>
            <p:nvPr/>
          </p:nvCxnSpPr>
          <p:spPr bwMode="auto">
            <a:xfrm>
              <a:off x="1652172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Gerade Verbindung 7"/>
            <p:cNvCxnSpPr/>
            <p:nvPr/>
          </p:nvCxnSpPr>
          <p:spPr bwMode="auto">
            <a:xfrm>
              <a:off x="1780747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Gerade Verbindung 8"/>
            <p:cNvCxnSpPr/>
            <p:nvPr/>
          </p:nvCxnSpPr>
          <p:spPr bwMode="auto">
            <a:xfrm>
              <a:off x="1910908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Gerade Verbindung 9"/>
            <p:cNvCxnSpPr/>
            <p:nvPr/>
          </p:nvCxnSpPr>
          <p:spPr bwMode="auto">
            <a:xfrm>
              <a:off x="2041070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Gerade Verbindung 10"/>
            <p:cNvCxnSpPr/>
            <p:nvPr/>
          </p:nvCxnSpPr>
          <p:spPr bwMode="auto">
            <a:xfrm>
              <a:off x="2171232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Gerade Verbindung 11"/>
            <p:cNvCxnSpPr/>
            <p:nvPr/>
          </p:nvCxnSpPr>
          <p:spPr bwMode="auto">
            <a:xfrm>
              <a:off x="2299806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Gerade Verbindung 12"/>
            <p:cNvCxnSpPr/>
            <p:nvPr/>
          </p:nvCxnSpPr>
          <p:spPr bwMode="auto">
            <a:xfrm>
              <a:off x="2429967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Gerade Verbindung 13"/>
            <p:cNvCxnSpPr/>
            <p:nvPr/>
          </p:nvCxnSpPr>
          <p:spPr bwMode="auto">
            <a:xfrm>
              <a:off x="2558542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Gerade Verbindung 14"/>
            <p:cNvCxnSpPr/>
            <p:nvPr/>
          </p:nvCxnSpPr>
          <p:spPr bwMode="auto">
            <a:xfrm>
              <a:off x="2688704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Gerade Verbindung 15"/>
            <p:cNvCxnSpPr/>
            <p:nvPr/>
          </p:nvCxnSpPr>
          <p:spPr bwMode="auto">
            <a:xfrm>
              <a:off x="2817278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Gerade Verbindung 16"/>
            <p:cNvCxnSpPr/>
            <p:nvPr/>
          </p:nvCxnSpPr>
          <p:spPr bwMode="auto">
            <a:xfrm>
              <a:off x="2947440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Gerade Verbindung 17"/>
            <p:cNvCxnSpPr/>
            <p:nvPr/>
          </p:nvCxnSpPr>
          <p:spPr bwMode="auto">
            <a:xfrm>
              <a:off x="3079189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Gerade Verbindung 18"/>
            <p:cNvCxnSpPr/>
            <p:nvPr/>
          </p:nvCxnSpPr>
          <p:spPr bwMode="auto">
            <a:xfrm>
              <a:off x="3207763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Gerade Verbindung 19"/>
            <p:cNvCxnSpPr/>
            <p:nvPr/>
          </p:nvCxnSpPr>
          <p:spPr bwMode="auto">
            <a:xfrm>
              <a:off x="3337925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Gerade Verbindung 20"/>
            <p:cNvCxnSpPr/>
            <p:nvPr/>
          </p:nvCxnSpPr>
          <p:spPr bwMode="auto">
            <a:xfrm>
              <a:off x="3466500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Gerade Verbindung 21"/>
            <p:cNvCxnSpPr/>
            <p:nvPr/>
          </p:nvCxnSpPr>
          <p:spPr bwMode="auto">
            <a:xfrm>
              <a:off x="3725235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Gerade Verbindung 22"/>
            <p:cNvCxnSpPr/>
            <p:nvPr/>
          </p:nvCxnSpPr>
          <p:spPr bwMode="auto">
            <a:xfrm>
              <a:off x="3596662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Gerade Verbindung 23"/>
            <p:cNvCxnSpPr/>
            <p:nvPr/>
          </p:nvCxnSpPr>
          <p:spPr bwMode="auto">
            <a:xfrm>
              <a:off x="3855397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Textfeld 95"/>
            <p:cNvSpPr txBox="1">
              <a:spLocks noChangeArrowheads="1"/>
            </p:cNvSpPr>
            <p:nvPr/>
          </p:nvSpPr>
          <p:spPr bwMode="auto">
            <a:xfrm>
              <a:off x="1834238" y="372141"/>
              <a:ext cx="300052" cy="2155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b="1" dirty="0">
                  <a:latin typeface="Arial" pitchFamily="34" charset="0"/>
                  <a:cs typeface="Arial" pitchFamily="34" charset="0"/>
                </a:rPr>
                <a:t>50</a:t>
              </a:r>
            </a:p>
          </p:txBody>
        </p:sp>
        <p:sp>
          <p:nvSpPr>
            <p:cNvPr id="621" name="Textfeld 96"/>
            <p:cNvSpPr txBox="1">
              <a:spLocks noChangeArrowheads="1"/>
            </p:cNvSpPr>
            <p:nvPr/>
          </p:nvSpPr>
          <p:spPr bwMode="auto">
            <a:xfrm>
              <a:off x="2419391" y="372141"/>
              <a:ext cx="357754" cy="2155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b="1">
                  <a:latin typeface="Arial" pitchFamily="34" charset="0"/>
                  <a:cs typeface="Arial" pitchFamily="34" charset="0"/>
                </a:rPr>
                <a:t>100</a:t>
              </a:r>
            </a:p>
          </p:txBody>
        </p:sp>
        <p:sp>
          <p:nvSpPr>
            <p:cNvPr id="622" name="Textfeld 97"/>
            <p:cNvSpPr txBox="1">
              <a:spLocks noChangeArrowheads="1"/>
            </p:cNvSpPr>
            <p:nvPr/>
          </p:nvSpPr>
          <p:spPr bwMode="auto">
            <a:xfrm>
              <a:off x="3080613" y="372141"/>
              <a:ext cx="357754" cy="2155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b="1">
                  <a:latin typeface="Arial" pitchFamily="34" charset="0"/>
                  <a:cs typeface="Arial" pitchFamily="34" charset="0"/>
                </a:rPr>
                <a:t>150</a:t>
              </a:r>
            </a:p>
          </p:txBody>
        </p:sp>
        <p:sp>
          <p:nvSpPr>
            <p:cNvPr id="623" name="Textfeld 98"/>
            <p:cNvSpPr txBox="1">
              <a:spLocks noChangeArrowheads="1"/>
            </p:cNvSpPr>
            <p:nvPr/>
          </p:nvSpPr>
          <p:spPr bwMode="auto">
            <a:xfrm>
              <a:off x="3712300" y="372141"/>
              <a:ext cx="357754" cy="2155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b="1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  <p:cxnSp>
          <p:nvCxnSpPr>
            <p:cNvPr id="624" name="Gerade Verbindung 28"/>
            <p:cNvCxnSpPr/>
            <p:nvPr/>
          </p:nvCxnSpPr>
          <p:spPr bwMode="auto">
            <a:xfrm flipH="1">
              <a:off x="1322005" y="1083189"/>
              <a:ext cx="101589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Gerade Verbindung 29"/>
            <p:cNvCxnSpPr/>
            <p:nvPr/>
          </p:nvCxnSpPr>
          <p:spPr bwMode="auto">
            <a:xfrm>
              <a:off x="2060118" y="679753"/>
              <a:ext cx="0" cy="69887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Gerade Verbindung 30"/>
            <p:cNvCxnSpPr/>
            <p:nvPr/>
          </p:nvCxnSpPr>
          <p:spPr bwMode="auto">
            <a:xfrm>
              <a:off x="2042657" y="679753"/>
              <a:ext cx="0" cy="69887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Gerade Verbindung 31"/>
            <p:cNvCxnSpPr/>
            <p:nvPr/>
          </p:nvCxnSpPr>
          <p:spPr bwMode="auto">
            <a:xfrm>
              <a:off x="2056943" y="762346"/>
              <a:ext cx="258736" cy="2303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Gerade Verbindung 32"/>
            <p:cNvCxnSpPr/>
            <p:nvPr/>
          </p:nvCxnSpPr>
          <p:spPr bwMode="auto">
            <a:xfrm flipH="1">
              <a:off x="1322005" y="762346"/>
              <a:ext cx="717477" cy="2303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9" name="Pfeil nach rechts 33"/>
            <p:cNvSpPr/>
            <p:nvPr/>
          </p:nvSpPr>
          <p:spPr bwMode="auto">
            <a:xfrm rot="10800000">
              <a:off x="1331529" y="1013303"/>
              <a:ext cx="842877" cy="139773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70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30" name="Gerade Verbindung 34"/>
            <p:cNvCxnSpPr/>
            <p:nvPr/>
          </p:nvCxnSpPr>
          <p:spPr bwMode="auto">
            <a:xfrm>
              <a:off x="2315679" y="1019656"/>
              <a:ext cx="0" cy="4606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Gerade Verbindung 35"/>
            <p:cNvCxnSpPr/>
            <p:nvPr/>
          </p:nvCxnSpPr>
          <p:spPr bwMode="auto">
            <a:xfrm>
              <a:off x="1322005" y="1018068"/>
              <a:ext cx="0" cy="4606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Textfeld 107"/>
            <p:cNvSpPr txBox="1">
              <a:spLocks noChangeArrowheads="1"/>
            </p:cNvSpPr>
            <p:nvPr/>
          </p:nvSpPr>
          <p:spPr bwMode="auto">
            <a:xfrm>
              <a:off x="1706566" y="900963"/>
              <a:ext cx="359357" cy="200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700" b="1" i="1" dirty="0">
                  <a:latin typeface="Arial" pitchFamily="34" charset="0"/>
                  <a:cs typeface="Arial" pitchFamily="34" charset="0"/>
                </a:rPr>
                <a:t>M45</a:t>
              </a:r>
            </a:p>
          </p:txBody>
        </p:sp>
        <p:cxnSp>
          <p:nvCxnSpPr>
            <p:cNvPr id="633" name="Gerade Verbindung 37"/>
            <p:cNvCxnSpPr/>
            <p:nvPr/>
          </p:nvCxnSpPr>
          <p:spPr bwMode="auto">
            <a:xfrm>
              <a:off x="1425183" y="1114956"/>
              <a:ext cx="0" cy="73063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Gerade Verbindung 38"/>
            <p:cNvCxnSpPr/>
            <p:nvPr/>
          </p:nvCxnSpPr>
          <p:spPr bwMode="auto">
            <a:xfrm>
              <a:off x="1404547" y="1114956"/>
              <a:ext cx="0" cy="73063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Gerade Verbindung 39"/>
            <p:cNvCxnSpPr/>
            <p:nvPr/>
          </p:nvCxnSpPr>
          <p:spPr bwMode="auto">
            <a:xfrm>
              <a:off x="3784636" y="1300791"/>
              <a:ext cx="0" cy="44473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Gerade Verbindung 40"/>
            <p:cNvCxnSpPr/>
            <p:nvPr/>
          </p:nvCxnSpPr>
          <p:spPr bwMode="auto">
            <a:xfrm>
              <a:off x="1114064" y="1289673"/>
              <a:ext cx="0" cy="46062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Gerade Verbindung 41"/>
            <p:cNvCxnSpPr/>
            <p:nvPr/>
          </p:nvCxnSpPr>
          <p:spPr bwMode="auto">
            <a:xfrm flipH="1">
              <a:off x="1112477" y="1189608"/>
              <a:ext cx="295245" cy="103241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Gerade Verbindung 42"/>
            <p:cNvCxnSpPr/>
            <p:nvPr/>
          </p:nvCxnSpPr>
          <p:spPr bwMode="auto">
            <a:xfrm rot="10800000">
              <a:off x="1421687" y="1191196"/>
              <a:ext cx="2361362" cy="111183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Gerade Verbindung 43"/>
            <p:cNvCxnSpPr/>
            <p:nvPr/>
          </p:nvCxnSpPr>
          <p:spPr bwMode="auto">
            <a:xfrm>
              <a:off x="2061705" y="541568"/>
              <a:ext cx="0" cy="1381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0" name="Textfeld 119"/>
            <p:cNvSpPr txBox="1">
              <a:spLocks noChangeArrowheads="1"/>
            </p:cNvSpPr>
            <p:nvPr/>
          </p:nvSpPr>
          <p:spPr bwMode="auto">
            <a:xfrm>
              <a:off x="3594290" y="633508"/>
              <a:ext cx="524450" cy="200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700" b="1" dirty="0">
                  <a:latin typeface="Arial" pitchFamily="34" charset="0"/>
                  <a:cs typeface="Arial" pitchFamily="34" charset="0"/>
                </a:rPr>
                <a:t>(235 </a:t>
              </a:r>
              <a:r>
                <a:rPr lang="de-DE" sz="700" b="1" dirty="0" err="1">
                  <a:latin typeface="Arial" pitchFamily="34" charset="0"/>
                  <a:cs typeface="Arial" pitchFamily="34" charset="0"/>
                </a:rPr>
                <a:t>kb</a:t>
              </a:r>
              <a:r>
                <a:rPr lang="de-DE" sz="700" b="1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641" name="Rechteck 117"/>
            <p:cNvSpPr>
              <a:spLocks noChangeArrowheads="1"/>
            </p:cNvSpPr>
            <p:nvPr/>
          </p:nvSpPr>
          <p:spPr bwMode="auto">
            <a:xfrm>
              <a:off x="995301" y="1357094"/>
              <a:ext cx="2649703" cy="3079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STOP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L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R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A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F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E  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I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S 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700" b="1" dirty="0" err="1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S</a:t>
              </a:r>
              <a:endParaRPr lang="de-DE" sz="700" b="1" dirty="0">
                <a:solidFill>
                  <a:srgbClr val="7F7F7F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de-DE" sz="700" b="1" dirty="0">
                  <a:latin typeface="Arial" pitchFamily="34" charset="0"/>
                  <a:cs typeface="Arial" pitchFamily="34" charset="0"/>
                </a:rPr>
                <a:t>... AGT </a:t>
              </a:r>
              <a:r>
                <a:rPr lang="de-DE" sz="700" b="1" dirty="0" smtClean="0">
                  <a:latin typeface="Arial" pitchFamily="34" charset="0"/>
                  <a:cs typeface="Arial" pitchFamily="34" charset="0"/>
                </a:rPr>
                <a:t> CTC  CGC  CCG  </a:t>
              </a:r>
              <a:r>
                <a:rPr lang="de-DE" sz="700" b="1" dirty="0">
                  <a:latin typeface="Arial" pitchFamily="34" charset="0"/>
                  <a:cs typeface="Arial" pitchFamily="34" charset="0"/>
                </a:rPr>
                <a:t>CTT </a:t>
              </a:r>
              <a:r>
                <a:rPr lang="de-DE" sz="700" b="1" dirty="0" smtClean="0">
                  <a:latin typeface="Arial" pitchFamily="34" charset="0"/>
                  <a:cs typeface="Arial" pitchFamily="34" charset="0"/>
                </a:rPr>
                <a:t> GAG TTA  GCT  ACT... </a:t>
              </a:r>
              <a:r>
                <a:rPr lang="de-DE" sz="700" b="1" dirty="0">
                  <a:latin typeface="Arial" pitchFamily="34" charset="0"/>
                  <a:cs typeface="Arial" pitchFamily="34" charset="0"/>
                </a:rPr>
                <a:t>-5‘</a:t>
              </a:r>
              <a:endParaRPr lang="de-DE" sz="700" b="1" dirty="0">
                <a:solidFill>
                  <a:srgbClr val="7F7F7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2" name="Rechteck 234"/>
            <p:cNvSpPr>
              <a:spLocks noChangeArrowheads="1"/>
            </p:cNvSpPr>
            <p:nvPr/>
          </p:nvSpPr>
          <p:spPr bwMode="auto">
            <a:xfrm>
              <a:off x="980728" y="1599398"/>
              <a:ext cx="3096029" cy="3387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STOP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L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R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A  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F 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E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I  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S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lang="de-DE" sz="700" b="1" dirty="0" err="1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de-DE" sz="700" b="1" dirty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700" b="1" dirty="0" smtClean="0">
                  <a:solidFill>
                    <a:srgbClr val="7F7F7F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de-DE" sz="9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     </a:t>
              </a:r>
              <a:r>
                <a:rPr lang="de-DE" sz="900" b="1" dirty="0" err="1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de-DE" sz="7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de-DE" sz="700" b="1" dirty="0">
                  <a:latin typeface="Arial" pitchFamily="34" charset="0"/>
                  <a:cs typeface="Arial" pitchFamily="34" charset="0"/>
                </a:rPr>
                <a:t>... AGT </a:t>
              </a:r>
              <a:r>
                <a:rPr lang="de-DE" sz="700" b="1" dirty="0" smtClean="0">
                  <a:latin typeface="Arial" pitchFamily="34" charset="0"/>
                  <a:cs typeface="Arial" pitchFamily="34" charset="0"/>
                </a:rPr>
                <a:t> CTC  CGC  </a:t>
              </a:r>
              <a:r>
                <a:rPr lang="de-DE" sz="700" b="1" dirty="0">
                  <a:latin typeface="Arial" pitchFamily="34" charset="0"/>
                  <a:cs typeface="Arial" pitchFamily="34" charset="0"/>
                </a:rPr>
                <a:t>CCG  CTT  AAG  TTA  GCT  ACT  CCG  TCG... -5‘</a:t>
              </a:r>
              <a:endParaRPr lang="de-DE" sz="700" b="1" dirty="0">
                <a:solidFill>
                  <a:srgbClr val="7F7F7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3" name="Rechteck 149"/>
            <p:cNvSpPr>
              <a:spLocks noChangeArrowheads="1"/>
            </p:cNvSpPr>
            <p:nvPr/>
          </p:nvSpPr>
          <p:spPr bwMode="auto">
            <a:xfrm>
              <a:off x="3875826" y="1412116"/>
              <a:ext cx="854634" cy="24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MCMV</a:t>
              </a:r>
              <a:r>
                <a:rPr lang="de-DE" sz="1000" b="1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M45SL</a:t>
              </a:r>
              <a:endParaRPr lang="de-DE" sz="1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4" name="Rechteck 150"/>
            <p:cNvSpPr>
              <a:spLocks noChangeArrowheads="1"/>
            </p:cNvSpPr>
            <p:nvPr/>
          </p:nvSpPr>
          <p:spPr bwMode="auto">
            <a:xfrm>
              <a:off x="3875985" y="1683056"/>
              <a:ext cx="917146" cy="24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MCMV</a:t>
              </a:r>
              <a:r>
                <a:rPr lang="de-DE" sz="1000" b="1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M45ASL</a:t>
              </a:r>
              <a:endParaRPr lang="de-DE" sz="1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624" y="4828658"/>
            <a:ext cx="3212595" cy="1615550"/>
            <a:chOff x="3613274" y="550585"/>
            <a:chExt cx="3212595" cy="1615550"/>
          </a:xfrm>
        </p:grpSpPr>
        <p:pic>
          <p:nvPicPr>
            <p:cNvPr id="769" name="Picture 7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45024" y="827584"/>
              <a:ext cx="3169820" cy="1338551"/>
            </a:xfrm>
            <a:prstGeom prst="rect">
              <a:avLst/>
            </a:prstGeom>
          </p:spPr>
        </p:pic>
        <p:sp>
          <p:nvSpPr>
            <p:cNvPr id="772" name="Rectangle 771"/>
            <p:cNvSpPr/>
            <p:nvPr/>
          </p:nvSpPr>
          <p:spPr>
            <a:xfrm>
              <a:off x="3613274" y="1009798"/>
              <a:ext cx="242166" cy="9699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3" name="Rectangle 62"/>
            <p:cNvSpPr>
              <a:spLocks noChangeArrowheads="1"/>
            </p:cNvSpPr>
            <p:nvPr/>
          </p:nvSpPr>
          <p:spPr bwMode="auto">
            <a:xfrm rot="16200000">
              <a:off x="3316269" y="1506941"/>
              <a:ext cx="945467" cy="144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IFN</a:t>
              </a:r>
              <a:r>
                <a:rPr kumimoji="0" lang="el-GR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γ</a:t>
              </a:r>
              <a:r>
                <a:rPr kumimoji="0" lang="de-DE" sz="105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r>
                <a:rPr kumimoji="0" lang="de-DE" sz="105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, % </a:t>
              </a:r>
              <a:r>
                <a:rPr kumimoji="0" lang="de-DE" sz="105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of</a:t>
              </a:r>
              <a:r>
                <a:rPr kumimoji="0" lang="de-DE" sz="105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CD8</a:t>
              </a:r>
              <a:r>
                <a:rPr kumimoji="0" lang="de-DE" sz="105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de-DE" sz="105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4" name="Rectangle 773"/>
            <p:cNvSpPr/>
            <p:nvPr/>
          </p:nvSpPr>
          <p:spPr>
            <a:xfrm>
              <a:off x="6091828" y="1719060"/>
              <a:ext cx="721548" cy="3931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5" name="Rectangle 21"/>
            <p:cNvSpPr>
              <a:spLocks noChangeArrowheads="1"/>
            </p:cNvSpPr>
            <p:nvPr/>
          </p:nvSpPr>
          <p:spPr bwMode="auto">
            <a:xfrm>
              <a:off x="6097463" y="1763688"/>
              <a:ext cx="67005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MCMV</a:t>
              </a:r>
              <a:r>
                <a:rPr kumimoji="0" lang="de-DE" sz="10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M45SL</a:t>
              </a:r>
              <a:endParaRPr kumimoji="0" lang="de-DE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6" name="Rectangle 24"/>
            <p:cNvSpPr>
              <a:spLocks noChangeArrowheads="1"/>
            </p:cNvSpPr>
            <p:nvPr/>
          </p:nvSpPr>
          <p:spPr bwMode="auto">
            <a:xfrm>
              <a:off x="6093296" y="1930791"/>
              <a:ext cx="73257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MCMV</a:t>
              </a:r>
              <a:r>
                <a:rPr kumimoji="0" lang="de-DE" sz="10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M45ASL</a:t>
              </a:r>
              <a:endParaRPr kumimoji="0" lang="de-DE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7" name="TextBox 776"/>
            <p:cNvSpPr txBox="1"/>
            <p:nvPr/>
          </p:nvSpPr>
          <p:spPr>
            <a:xfrm>
              <a:off x="4488596" y="550585"/>
              <a:ext cx="679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/>
                <a:t>LSECs</a:t>
              </a:r>
              <a:endParaRPr lang="en-US" sz="1200" b="1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61048" y="323528"/>
            <a:ext cx="2838356" cy="4320480"/>
            <a:chOff x="3501008" y="145396"/>
            <a:chExt cx="2838356" cy="4320480"/>
          </a:xfrm>
        </p:grpSpPr>
        <p:sp>
          <p:nvSpPr>
            <p:cNvPr id="488" name="Textfeld 31"/>
            <p:cNvSpPr txBox="1">
              <a:spLocks noChangeArrowheads="1"/>
            </p:cNvSpPr>
            <p:nvPr/>
          </p:nvSpPr>
          <p:spPr bwMode="auto">
            <a:xfrm>
              <a:off x="3501008" y="145396"/>
              <a:ext cx="332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b="1" dirty="0" smtClean="0"/>
                <a:t>D</a:t>
              </a:r>
              <a:endParaRPr lang="de-DE" sz="1600" b="1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05997" y="683568"/>
              <a:ext cx="2314935" cy="17335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7199" y="2555775"/>
              <a:ext cx="2332165" cy="1730657"/>
            </a:xfrm>
            <a:prstGeom prst="rect">
              <a:avLst/>
            </a:prstGeom>
          </p:spPr>
        </p:pic>
        <p:sp>
          <p:nvSpPr>
            <p:cNvPr id="382" name="Textfeld 575"/>
            <p:cNvSpPr txBox="1">
              <a:spLocks noChangeArrowheads="1"/>
            </p:cNvSpPr>
            <p:nvPr/>
          </p:nvSpPr>
          <p:spPr bwMode="auto">
            <a:xfrm rot="16200000">
              <a:off x="2961382" y="1257243"/>
              <a:ext cx="1911101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50" b="1" dirty="0">
                  <a:latin typeface="Arial" pitchFamily="34" charset="0"/>
                  <a:cs typeface="Arial" pitchFamily="34" charset="0"/>
                </a:rPr>
                <a:t>CD127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- 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KLRG1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+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, % </a:t>
              </a:r>
              <a:r>
                <a:rPr lang="de-DE" sz="1050" b="1" dirty="0" err="1">
                  <a:latin typeface="Arial" pitchFamily="34" charset="0"/>
                  <a:cs typeface="Arial" pitchFamily="34" charset="0"/>
                </a:rPr>
                <a:t>of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 IFN</a:t>
              </a:r>
              <a:r>
                <a:rPr lang="el-GR" sz="1050" b="1" dirty="0">
                  <a:latin typeface="Arial" pitchFamily="34" charset="0"/>
                  <a:cs typeface="Arial" pitchFamily="34" charset="0"/>
                </a:rPr>
                <a:t>γ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83" name="Textfeld 574"/>
            <p:cNvSpPr txBox="1">
              <a:spLocks noChangeArrowheads="1"/>
            </p:cNvSpPr>
            <p:nvPr/>
          </p:nvSpPr>
          <p:spPr bwMode="auto">
            <a:xfrm rot="16200000">
              <a:off x="2960448" y="3191985"/>
              <a:ext cx="1911101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1050" b="1" dirty="0">
                  <a:latin typeface="Arial" pitchFamily="34" charset="0"/>
                  <a:cs typeface="Arial" pitchFamily="34" charset="0"/>
                </a:rPr>
                <a:t>CD127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+ 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KLRG1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-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, % </a:t>
              </a:r>
              <a:r>
                <a:rPr lang="de-DE" sz="1050" b="1" dirty="0" err="1">
                  <a:latin typeface="Arial" pitchFamily="34" charset="0"/>
                  <a:cs typeface="Arial" pitchFamily="34" charset="0"/>
                </a:rPr>
                <a:t>of</a:t>
              </a:r>
              <a:r>
                <a:rPr lang="de-DE" sz="1050" b="1" dirty="0">
                  <a:latin typeface="Arial" pitchFamily="34" charset="0"/>
                  <a:cs typeface="Arial" pitchFamily="34" charset="0"/>
                </a:rPr>
                <a:t> IFN</a:t>
              </a:r>
              <a:r>
                <a:rPr lang="el-GR" sz="1050" b="1" dirty="0">
                  <a:latin typeface="Arial" pitchFamily="34" charset="0"/>
                  <a:cs typeface="Arial" pitchFamily="34" charset="0"/>
                </a:rPr>
                <a:t>γ</a:t>
              </a:r>
              <a:r>
                <a:rPr lang="de-DE" sz="1050" b="1" baseline="30000" dirty="0"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84" name="Textfeld 391"/>
            <p:cNvSpPr txBox="1">
              <a:spLocks noChangeArrowheads="1"/>
            </p:cNvSpPr>
            <p:nvPr/>
          </p:nvSpPr>
          <p:spPr bwMode="auto">
            <a:xfrm>
              <a:off x="4667906" y="2339752"/>
              <a:ext cx="142539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50" b="1" dirty="0">
                  <a:latin typeface="Arial" pitchFamily="34" charset="0"/>
                  <a:cs typeface="Arial" pitchFamily="34" charset="0"/>
                </a:rPr>
                <a:t>Days post </a:t>
              </a:r>
              <a:r>
                <a:rPr lang="de-DE" sz="1050" b="1" dirty="0" err="1">
                  <a:latin typeface="Arial" pitchFamily="34" charset="0"/>
                  <a:cs typeface="Arial" pitchFamily="34" charset="0"/>
                </a:rPr>
                <a:t>infection</a:t>
              </a:r>
              <a:endParaRPr lang="de-DE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Textfeld 391"/>
            <p:cNvSpPr txBox="1">
              <a:spLocks noChangeArrowheads="1"/>
            </p:cNvSpPr>
            <p:nvPr/>
          </p:nvSpPr>
          <p:spPr bwMode="auto">
            <a:xfrm>
              <a:off x="4653136" y="4211960"/>
              <a:ext cx="142539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50" b="1" dirty="0">
                  <a:latin typeface="Arial" pitchFamily="34" charset="0"/>
                  <a:cs typeface="Arial" pitchFamily="34" charset="0"/>
                </a:rPr>
                <a:t>Days post </a:t>
              </a:r>
              <a:r>
                <a:rPr lang="de-DE" sz="1050" b="1" dirty="0" err="1">
                  <a:latin typeface="Arial" pitchFamily="34" charset="0"/>
                  <a:cs typeface="Arial" pitchFamily="34" charset="0"/>
                </a:rPr>
                <a:t>infection</a:t>
              </a:r>
              <a:endParaRPr lang="de-DE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676320" y="717780"/>
              <a:ext cx="521092" cy="4565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ectangle 21"/>
            <p:cNvSpPr>
              <a:spLocks noChangeArrowheads="1"/>
            </p:cNvSpPr>
            <p:nvPr/>
          </p:nvSpPr>
          <p:spPr bwMode="auto">
            <a:xfrm>
              <a:off x="5654668" y="889571"/>
              <a:ext cx="53380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MCMV</a:t>
              </a:r>
              <a:r>
                <a:rPr kumimoji="0" lang="de-DE" sz="8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M45SL</a:t>
              </a:r>
              <a:endParaRPr kumimoji="0" lang="de-DE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Rectangle 24"/>
            <p:cNvSpPr>
              <a:spLocks noChangeArrowheads="1"/>
            </p:cNvSpPr>
            <p:nvPr/>
          </p:nvSpPr>
          <p:spPr bwMode="auto">
            <a:xfrm>
              <a:off x="5654407" y="805457"/>
              <a:ext cx="58349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MCMV</a:t>
              </a:r>
              <a:r>
                <a:rPr kumimoji="0" lang="de-DE" sz="8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M45ASL</a:t>
              </a:r>
              <a:endParaRPr kumimoji="0" lang="de-DE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Rectangle 21"/>
            <p:cNvSpPr>
              <a:spLocks noChangeArrowheads="1"/>
            </p:cNvSpPr>
            <p:nvPr/>
          </p:nvSpPr>
          <p:spPr bwMode="auto">
            <a:xfrm>
              <a:off x="5659811" y="980978"/>
              <a:ext cx="37189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VACV</a:t>
              </a:r>
              <a:r>
                <a:rPr kumimoji="0" lang="de-DE" sz="8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SL</a:t>
              </a:r>
              <a:endParaRPr kumimoji="0" lang="de-DE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92504" y="1342855"/>
              <a:ext cx="349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/>
                <a:t>ns</a:t>
              </a:r>
              <a:endParaRPr lang="en-US" sz="1100" b="1"/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5892504" y="3359824"/>
              <a:ext cx="349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/>
                <a:t>ns</a:t>
              </a:r>
              <a:endParaRPr lang="en-US" sz="1100" b="1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20" y="2712852"/>
            <a:ext cx="1528572" cy="16127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6991" y="2496828"/>
            <a:ext cx="1221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In </a:t>
            </a:r>
            <a:r>
              <a:rPr lang="en-US" sz="1200" b="1" smtClean="0"/>
              <a:t>vivo Spleen</a:t>
            </a:r>
            <a:endParaRPr lang="en-US" sz="1200" b="1"/>
          </a:p>
        </p:txBody>
      </p:sp>
      <p:sp>
        <p:nvSpPr>
          <p:cNvPr id="180" name="TextBox 179"/>
          <p:cNvSpPr txBox="1"/>
          <p:nvPr/>
        </p:nvSpPr>
        <p:spPr>
          <a:xfrm>
            <a:off x="2348880" y="2496828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In vitro</a:t>
            </a:r>
            <a:endParaRPr lang="en-US" sz="1200" b="1"/>
          </a:p>
        </p:txBody>
      </p:sp>
      <p:sp>
        <p:nvSpPr>
          <p:cNvPr id="181" name="Textfeld 31"/>
          <p:cNvSpPr txBox="1">
            <a:spLocks noChangeArrowheads="1"/>
          </p:cNvSpPr>
          <p:nvPr/>
        </p:nvSpPr>
        <p:spPr bwMode="auto">
          <a:xfrm>
            <a:off x="-27384" y="323528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 smtClean="0"/>
              <a:t>A</a:t>
            </a:r>
            <a:endParaRPr lang="de-DE" sz="1600" b="1" dirty="0"/>
          </a:p>
        </p:txBody>
      </p:sp>
      <p:sp>
        <p:nvSpPr>
          <p:cNvPr id="182" name="Textfeld 31"/>
          <p:cNvSpPr txBox="1">
            <a:spLocks noChangeArrowheads="1"/>
          </p:cNvSpPr>
          <p:nvPr/>
        </p:nvSpPr>
        <p:spPr bwMode="auto">
          <a:xfrm>
            <a:off x="-27384" y="4644008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/>
              <a:t>C</a:t>
            </a:r>
          </a:p>
        </p:txBody>
      </p:sp>
      <p:sp>
        <p:nvSpPr>
          <p:cNvPr id="183" name="Textfeld 31"/>
          <p:cNvSpPr txBox="1">
            <a:spLocks noChangeArrowheads="1"/>
          </p:cNvSpPr>
          <p:nvPr/>
        </p:nvSpPr>
        <p:spPr bwMode="auto">
          <a:xfrm>
            <a:off x="-27384" y="323528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 smtClean="0"/>
              <a:t>A</a:t>
            </a:r>
            <a:endParaRPr lang="de-DE" sz="1600" b="1" dirty="0"/>
          </a:p>
        </p:txBody>
      </p:sp>
      <p:sp>
        <p:nvSpPr>
          <p:cNvPr id="184" name="Textfeld 31"/>
          <p:cNvSpPr txBox="1">
            <a:spLocks noChangeArrowheads="1"/>
          </p:cNvSpPr>
          <p:nvPr/>
        </p:nvSpPr>
        <p:spPr bwMode="auto">
          <a:xfrm>
            <a:off x="3888946" y="464400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/>
              <a:t>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218940" y="4390092"/>
            <a:ext cx="1255496" cy="18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feld 391"/>
          <p:cNvSpPr txBox="1">
            <a:spLocks noChangeArrowheads="1"/>
          </p:cNvSpPr>
          <p:nvPr/>
        </p:nvSpPr>
        <p:spPr bwMode="auto">
          <a:xfrm>
            <a:off x="2075618" y="4390092"/>
            <a:ext cx="142539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050" b="1" dirty="0">
                <a:latin typeface="Arial" pitchFamily="34" charset="0"/>
                <a:cs typeface="Arial" pitchFamily="34" charset="0"/>
              </a:rPr>
              <a:t>Days post </a:t>
            </a:r>
            <a:r>
              <a:rPr lang="de-DE" sz="1050" b="1" dirty="0" err="1">
                <a:latin typeface="Arial" pitchFamily="34" charset="0"/>
                <a:cs typeface="Arial" pitchFamily="34" charset="0"/>
              </a:rPr>
              <a:t>infection</a:t>
            </a:r>
            <a:endParaRPr lang="de-DE" sz="105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Macintosh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Larissa-Design</vt:lpstr>
      <vt:lpstr>PowerPoint Presentation</vt:lpstr>
    </vt:vector>
  </TitlesOfParts>
  <Company>Helmholtz-Zentrum für Infektiosnforschung GmbH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ide10</dc:creator>
  <cp:lastModifiedBy>Iryna Dekhtiarenko</cp:lastModifiedBy>
  <cp:revision>368</cp:revision>
  <cp:lastPrinted>2016-02-19T03:20:28Z</cp:lastPrinted>
  <dcterms:created xsi:type="dcterms:W3CDTF">2014-03-12T09:12:21Z</dcterms:created>
  <dcterms:modified xsi:type="dcterms:W3CDTF">2016-11-24T20:01:21Z</dcterms:modified>
</cp:coreProperties>
</file>