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6" r:id="rId2"/>
  </p:sldIdLst>
  <p:sldSz cx="6858000" cy="9144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105">
          <p15:clr>
            <a:srgbClr val="A4A3A4"/>
          </p15:clr>
        </p15:guide>
        <p15:guide id="2" orient="horz" pos="385" userDrawn="1">
          <p15:clr>
            <a:srgbClr val="A4A3A4"/>
          </p15:clr>
        </p15:guide>
        <p15:guide id="3" orient="horz" pos="975">
          <p15:clr>
            <a:srgbClr val="A4A3A4"/>
          </p15:clr>
        </p15:guide>
        <p15:guide id="4" orient="horz" pos="1746">
          <p15:clr>
            <a:srgbClr val="A4A3A4"/>
          </p15:clr>
        </p15:guide>
        <p15:guide id="5" pos="346">
          <p15:clr>
            <a:srgbClr val="A4A3A4"/>
          </p15:clr>
        </p15:guide>
        <p15:guide id="6" pos="1026">
          <p15:clr>
            <a:srgbClr val="A4A3A4"/>
          </p15:clr>
        </p15:guide>
        <p15:guide id="7" pos="1888">
          <p15:clr>
            <a:srgbClr val="A4A3A4"/>
          </p15:clr>
        </p15:guide>
        <p15:guide id="8" pos="527">
          <p15:clr>
            <a:srgbClr val="A4A3A4"/>
          </p15:clr>
        </p15:guide>
        <p15:guide id="9" pos="572" userDrawn="1">
          <p15:clr>
            <a:srgbClr val="A4A3A4"/>
          </p15:clr>
        </p15:guide>
        <p15:guide id="10" orient="horz" pos="4059">
          <p15:clr>
            <a:srgbClr val="A4A3A4"/>
          </p15:clr>
        </p15:guide>
        <p15:guide id="11" orient="horz" pos="204">
          <p15:clr>
            <a:srgbClr val="A4A3A4"/>
          </p15:clr>
        </p15:guide>
        <p15:guide id="12" orient="horz" pos="1066">
          <p15:clr>
            <a:srgbClr val="A4A3A4"/>
          </p15:clr>
        </p15:guide>
        <p15:guide id="13" orient="horz" pos="1973">
          <p15:clr>
            <a:srgbClr val="A4A3A4"/>
          </p15:clr>
        </p15:guide>
        <p15:guide id="14" pos="2296">
          <p15:clr>
            <a:srgbClr val="A4A3A4"/>
          </p15:clr>
        </p15:guide>
        <p15:guide id="15" pos="799">
          <p15:clr>
            <a:srgbClr val="A4A3A4"/>
          </p15:clr>
        </p15:guide>
        <p15:guide id="16" pos="1661">
          <p15:clr>
            <a:srgbClr val="A4A3A4"/>
          </p15:clr>
        </p15:guide>
        <p15:guide id="17" orient="horz" pos="3016" userDrawn="1">
          <p15:clr>
            <a:srgbClr val="A4A3A4"/>
          </p15:clr>
        </p15:guide>
        <p15:guide id="18" orient="horz" pos="567">
          <p15:clr>
            <a:srgbClr val="A4A3A4"/>
          </p15:clr>
        </p15:guide>
        <p15:guide id="19" orient="horz" pos="283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de10" initials="id" lastIdx="4" clrIdx="0"/>
  <p:cmAuthor id="1" name="Ира" initials="И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08" autoAdjust="0"/>
    <p:restoredTop sz="95221" autoAdjust="0"/>
  </p:normalViewPr>
  <p:slideViewPr>
    <p:cSldViewPr showGuides="1">
      <p:cViewPr varScale="1">
        <p:scale>
          <a:sx n="65" d="100"/>
          <a:sy n="65" d="100"/>
        </p:scale>
        <p:origin x="3032" y="216"/>
      </p:cViewPr>
      <p:guideLst>
        <p:guide orient="horz" pos="4105"/>
        <p:guide orient="horz" pos="385"/>
        <p:guide orient="horz" pos="975"/>
        <p:guide orient="horz" pos="1746"/>
        <p:guide pos="346"/>
        <p:guide pos="1026"/>
        <p:guide pos="1888"/>
        <p:guide pos="527"/>
        <p:guide pos="572"/>
        <p:guide orient="horz" pos="4059"/>
        <p:guide orient="horz" pos="204"/>
        <p:guide orient="horz" pos="1066"/>
        <p:guide orient="horz" pos="1973"/>
        <p:guide pos="2296"/>
        <p:guide pos="799"/>
        <p:guide pos="1661"/>
        <p:guide orient="horz" pos="3016"/>
        <p:guide orient="horz" pos="567"/>
        <p:guide orient="horz"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commentAuthors" Target="commentAuthors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720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pPr>
              <a:defRPr/>
            </a:pPr>
            <a:fld id="{461E6947-E646-4EF0-A020-0B849B7E9614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19" rIns="91438" bIns="45719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8685213"/>
            <a:ext cx="2971800" cy="45720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pPr>
              <a:defRPr/>
            </a:pPr>
            <a:fld id="{ABCAD036-34EA-421F-A6F6-CE4E1504761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54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Figure S3. Cell surface expression of MHC class I molecule (D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de-DE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LSECs (C57BL/6) were infected with the indicated viruses at MOI of 5 with centrifugal enhancement as described in material and methods. The D</a:t>
            </a:r>
            <a:r>
              <a:rPr lang="en-US" baseline="30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expression was measured by flow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cytometry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at 16h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p.i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.. (A) Original fluorescence histograms for a representative experiment. (B) D</a:t>
            </a:r>
            <a:r>
              <a:rPr lang="en-US" baseline="30000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expression represented as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mean fluorescent intensity of the corresponding </a:t>
            </a:r>
            <a:r>
              <a:rPr lang="en-GB" dirty="0" err="1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 signal.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Columns represent the g</a:t>
            </a:r>
            <a:r>
              <a:rPr lang="en-GB" dirty="0" err="1">
                <a:latin typeface="Times New Roman" pitchFamily="18" charset="0"/>
                <a:cs typeface="Times New Roman" pitchFamily="18" charset="0"/>
              </a:rPr>
              <a:t>eometric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mean values, and error bars show the SEM. The experiment was performed twice in triplicates.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  <a:p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endParaRPr lang="de-D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AD036-34EA-421F-A6F6-CE4E15047617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8172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01A97-BB7C-408E-88E9-4E979396BD98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4A76-4FA7-4AD7-857A-576ADA3B8D8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74FFD-58D6-43CF-AFC0-ACF5AC78B38D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6DA9A-0293-4441-A113-837828CB623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73D75-F755-410D-9E12-06DC5C3268F3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A52B-310E-447A-AA6C-C47C823BC12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FFFB0-B630-4DD0-A739-1323578A846F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25BC9-5C96-4B4B-8CDC-459621F4E7D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45EF7-D8F6-41A1-9E0D-EF29ECAF7C6A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CFAF4-692B-453A-8A64-6183B6C4084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ACC7-CEAF-459E-A06E-9AFC9A69C8AE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2979A-5DC9-43E4-913F-C5A0766A647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C47D0-410F-4A36-AFCB-2ECCDD8DA683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1822F-410F-4225-AED3-A0ED94198A9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C08BE-B36C-4A53-9EDE-23717900BEAB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E8F5E-C0F5-4B70-B1C7-F174EA3DEA2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33BE-45B7-46F1-A985-71C27EFEAF40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02DAA-B5F2-45E8-AED5-42C3012EAA5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C4B6-40D4-48BE-8DE5-AB3B0A4930FA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4CEF0-16CC-4BB2-8553-2C5B9AF099E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74FFA-96E9-4471-ABF1-6F30AD96C305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86FCC-4089-442F-B9A7-9825D813BAF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EB5DE5-D66F-4607-BC57-F8576BCC273B}" type="datetimeFigureOut">
              <a:rPr lang="de-DE"/>
              <a:pPr>
                <a:defRPr/>
              </a:pPr>
              <a:t>24.11.16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936419D-2331-4BEF-AD12-9C224CC3C7F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feld 31"/>
          <p:cNvSpPr txBox="1">
            <a:spLocks noChangeArrowheads="1"/>
          </p:cNvSpPr>
          <p:nvPr/>
        </p:nvSpPr>
        <p:spPr bwMode="auto">
          <a:xfrm>
            <a:off x="60428" y="59492"/>
            <a:ext cx="3321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600" b="1" dirty="0" smtClean="0"/>
              <a:t>A</a:t>
            </a:r>
            <a:endParaRPr lang="de-DE" sz="1600" b="1" dirty="0"/>
          </a:p>
        </p:txBody>
      </p:sp>
      <p:sp>
        <p:nvSpPr>
          <p:cNvPr id="32" name="Textfeld 73"/>
          <p:cNvSpPr txBox="1">
            <a:spLocks noChangeArrowheads="1"/>
          </p:cNvSpPr>
          <p:nvPr/>
        </p:nvSpPr>
        <p:spPr bwMode="auto">
          <a:xfrm>
            <a:off x="5733256" y="-46038"/>
            <a:ext cx="11358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b="1" dirty="0" err="1">
                <a:latin typeface="Times New Roman" pitchFamily="18" charset="0"/>
                <a:cs typeface="Times New Roman" pitchFamily="18" charset="0"/>
              </a:rPr>
              <a:t>Figure</a:t>
            </a:r>
            <a:r>
              <a:rPr lang="de-DE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S3</a:t>
            </a:r>
            <a:endParaRPr lang="de-DE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1" name="Textfeld 31"/>
          <p:cNvSpPr txBox="1">
            <a:spLocks noChangeArrowheads="1"/>
          </p:cNvSpPr>
          <p:nvPr/>
        </p:nvSpPr>
        <p:spPr bwMode="auto">
          <a:xfrm>
            <a:off x="3335200" y="35496"/>
            <a:ext cx="3321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600" b="1" dirty="0" smtClean="0"/>
              <a:t>B</a:t>
            </a:r>
            <a:endParaRPr lang="de-DE" sz="1600" b="1" dirty="0"/>
          </a:p>
        </p:txBody>
      </p:sp>
      <p:grpSp>
        <p:nvGrpSpPr>
          <p:cNvPr id="281" name="Группа 280"/>
          <p:cNvGrpSpPr/>
          <p:nvPr/>
        </p:nvGrpSpPr>
        <p:grpSpPr>
          <a:xfrm>
            <a:off x="44624" y="83584"/>
            <a:ext cx="3001133" cy="2015802"/>
            <a:chOff x="238954" y="2916238"/>
            <a:chExt cx="3001133" cy="2015802"/>
          </a:xfrm>
        </p:grpSpPr>
        <p:grpSp>
          <p:nvGrpSpPr>
            <p:cNvPr id="283" name="Group 4"/>
            <p:cNvGrpSpPr>
              <a:grpSpLocks noChangeAspect="1"/>
            </p:cNvGrpSpPr>
            <p:nvPr/>
          </p:nvGrpSpPr>
          <p:grpSpPr bwMode="auto">
            <a:xfrm>
              <a:off x="238954" y="2916238"/>
              <a:ext cx="3001133" cy="2015802"/>
              <a:chOff x="113" y="1837"/>
              <a:chExt cx="1928" cy="1295"/>
            </a:xfrm>
          </p:grpSpPr>
          <p:sp>
            <p:nvSpPr>
              <p:cNvPr id="29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13" y="1837"/>
                <a:ext cx="1928" cy="1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1" name="Rectangle 5"/>
              <p:cNvSpPr>
                <a:spLocks noChangeArrowheads="1"/>
              </p:cNvSpPr>
              <p:nvPr/>
            </p:nvSpPr>
            <p:spPr bwMode="auto">
              <a:xfrm>
                <a:off x="113" y="1837"/>
                <a:ext cx="7" cy="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2" name="Rectangle 6"/>
              <p:cNvSpPr>
                <a:spLocks noChangeArrowheads="1"/>
              </p:cNvSpPr>
              <p:nvPr/>
            </p:nvSpPr>
            <p:spPr bwMode="auto">
              <a:xfrm>
                <a:off x="421" y="2018"/>
                <a:ext cx="1584" cy="9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3" name="Rectangle 7"/>
              <p:cNvSpPr>
                <a:spLocks noChangeArrowheads="1"/>
              </p:cNvSpPr>
              <p:nvPr/>
            </p:nvSpPr>
            <p:spPr bwMode="auto">
              <a:xfrm>
                <a:off x="474" y="2950"/>
                <a:ext cx="211" cy="5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4" name="Freeform 8"/>
              <p:cNvSpPr>
                <a:spLocks/>
              </p:cNvSpPr>
              <p:nvPr/>
            </p:nvSpPr>
            <p:spPr bwMode="auto">
              <a:xfrm>
                <a:off x="474" y="2950"/>
                <a:ext cx="210" cy="57"/>
              </a:xfrm>
              <a:custGeom>
                <a:avLst/>
                <a:gdLst/>
                <a:ahLst/>
                <a:cxnLst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0"/>
                  </a:cxn>
                  <a:cxn ang="0">
                    <a:pos x="355" y="0"/>
                  </a:cxn>
                  <a:cxn ang="0">
                    <a:pos x="355" y="104"/>
                  </a:cxn>
                </a:cxnLst>
                <a:rect l="0" t="0" r="r" b="b"/>
                <a:pathLst>
                  <a:path w="355" h="104">
                    <a:moveTo>
                      <a:pt x="0" y="104"/>
                    </a:moveTo>
                    <a:lnTo>
                      <a:pt x="0" y="104"/>
                    </a:lnTo>
                    <a:lnTo>
                      <a:pt x="0" y="0"/>
                    </a:lnTo>
                    <a:lnTo>
                      <a:pt x="355" y="0"/>
                    </a:lnTo>
                    <a:lnTo>
                      <a:pt x="355" y="104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5" name="Freeform 9"/>
              <p:cNvSpPr>
                <a:spLocks/>
              </p:cNvSpPr>
              <p:nvPr/>
            </p:nvSpPr>
            <p:spPr bwMode="auto">
              <a:xfrm>
                <a:off x="527" y="2946"/>
                <a:ext cx="105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8" y="0"/>
                  </a:cxn>
                  <a:cxn ang="0">
                    <a:pos x="0" y="0"/>
                  </a:cxn>
                </a:cxnLst>
                <a:rect l="0" t="0" r="r" b="b"/>
                <a:pathLst>
                  <a:path w="178">
                    <a:moveTo>
                      <a:pt x="0" y="0"/>
                    </a:moveTo>
                    <a:lnTo>
                      <a:pt x="178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6" name="Line 10"/>
              <p:cNvSpPr>
                <a:spLocks noChangeShapeType="1"/>
              </p:cNvSpPr>
              <p:nvPr/>
            </p:nvSpPr>
            <p:spPr bwMode="auto">
              <a:xfrm>
                <a:off x="580" y="2946"/>
                <a:ext cx="1" cy="4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7" name="Rectangle 11"/>
              <p:cNvSpPr>
                <a:spLocks noChangeArrowheads="1"/>
              </p:cNvSpPr>
              <p:nvPr/>
            </p:nvSpPr>
            <p:spPr bwMode="auto">
              <a:xfrm>
                <a:off x="792" y="2946"/>
                <a:ext cx="210" cy="63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8" name="Freeform 12"/>
              <p:cNvSpPr>
                <a:spLocks/>
              </p:cNvSpPr>
              <p:nvPr/>
            </p:nvSpPr>
            <p:spPr bwMode="auto">
              <a:xfrm>
                <a:off x="792" y="2946"/>
                <a:ext cx="209" cy="61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0"/>
                  </a:cxn>
                  <a:cxn ang="0">
                    <a:pos x="355" y="0"/>
                  </a:cxn>
                  <a:cxn ang="0">
                    <a:pos x="355" y="110"/>
                  </a:cxn>
                </a:cxnLst>
                <a:rect l="0" t="0" r="r" b="b"/>
                <a:pathLst>
                  <a:path w="355" h="110">
                    <a:moveTo>
                      <a:pt x="0" y="110"/>
                    </a:moveTo>
                    <a:lnTo>
                      <a:pt x="0" y="110"/>
                    </a:lnTo>
                    <a:lnTo>
                      <a:pt x="0" y="0"/>
                    </a:lnTo>
                    <a:lnTo>
                      <a:pt x="355" y="0"/>
                    </a:lnTo>
                    <a:lnTo>
                      <a:pt x="355" y="11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9" name="Freeform 13"/>
              <p:cNvSpPr>
                <a:spLocks/>
              </p:cNvSpPr>
              <p:nvPr/>
            </p:nvSpPr>
            <p:spPr bwMode="auto">
              <a:xfrm>
                <a:off x="844" y="2936"/>
                <a:ext cx="105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8" y="0"/>
                  </a:cxn>
                  <a:cxn ang="0">
                    <a:pos x="0" y="0"/>
                  </a:cxn>
                </a:cxnLst>
                <a:rect l="0" t="0" r="r" b="b"/>
                <a:pathLst>
                  <a:path w="178">
                    <a:moveTo>
                      <a:pt x="0" y="0"/>
                    </a:moveTo>
                    <a:lnTo>
                      <a:pt x="178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0" name="Line 14"/>
              <p:cNvSpPr>
                <a:spLocks noChangeShapeType="1"/>
              </p:cNvSpPr>
              <p:nvPr/>
            </p:nvSpPr>
            <p:spPr bwMode="auto">
              <a:xfrm>
                <a:off x="897" y="2936"/>
                <a:ext cx="1" cy="1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1" name="Rectangle 15"/>
              <p:cNvSpPr>
                <a:spLocks noChangeArrowheads="1"/>
              </p:cNvSpPr>
              <p:nvPr/>
            </p:nvSpPr>
            <p:spPr bwMode="auto">
              <a:xfrm>
                <a:off x="1109" y="2949"/>
                <a:ext cx="210" cy="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2" name="Freeform 16"/>
              <p:cNvSpPr>
                <a:spLocks/>
              </p:cNvSpPr>
              <p:nvPr/>
            </p:nvSpPr>
            <p:spPr bwMode="auto">
              <a:xfrm>
                <a:off x="1109" y="2949"/>
                <a:ext cx="210" cy="58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0" y="106"/>
                  </a:cxn>
                  <a:cxn ang="0">
                    <a:pos x="0" y="0"/>
                  </a:cxn>
                  <a:cxn ang="0">
                    <a:pos x="355" y="0"/>
                  </a:cxn>
                  <a:cxn ang="0">
                    <a:pos x="355" y="106"/>
                  </a:cxn>
                </a:cxnLst>
                <a:rect l="0" t="0" r="r" b="b"/>
                <a:pathLst>
                  <a:path w="355" h="106">
                    <a:moveTo>
                      <a:pt x="0" y="106"/>
                    </a:moveTo>
                    <a:lnTo>
                      <a:pt x="0" y="106"/>
                    </a:lnTo>
                    <a:lnTo>
                      <a:pt x="0" y="0"/>
                    </a:lnTo>
                    <a:lnTo>
                      <a:pt x="355" y="0"/>
                    </a:lnTo>
                    <a:lnTo>
                      <a:pt x="355" y="106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3" name="Freeform 17"/>
              <p:cNvSpPr>
                <a:spLocks/>
              </p:cNvSpPr>
              <p:nvPr/>
            </p:nvSpPr>
            <p:spPr bwMode="auto">
              <a:xfrm>
                <a:off x="1161" y="2940"/>
                <a:ext cx="10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8" y="0"/>
                  </a:cxn>
                  <a:cxn ang="0">
                    <a:pos x="0" y="0"/>
                  </a:cxn>
                </a:cxnLst>
                <a:rect l="0" t="0" r="r" b="b"/>
                <a:pathLst>
                  <a:path w="178">
                    <a:moveTo>
                      <a:pt x="0" y="0"/>
                    </a:moveTo>
                    <a:lnTo>
                      <a:pt x="178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4" name="Line 18"/>
              <p:cNvSpPr>
                <a:spLocks noChangeShapeType="1"/>
              </p:cNvSpPr>
              <p:nvPr/>
            </p:nvSpPr>
            <p:spPr bwMode="auto">
              <a:xfrm>
                <a:off x="1214" y="2940"/>
                <a:ext cx="1" cy="9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5" name="Rectangle 19"/>
              <p:cNvSpPr>
                <a:spLocks noChangeArrowheads="1"/>
              </p:cNvSpPr>
              <p:nvPr/>
            </p:nvSpPr>
            <p:spPr bwMode="auto">
              <a:xfrm>
                <a:off x="1426" y="2248"/>
                <a:ext cx="210" cy="76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6" name="Line 20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5" cy="14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7" name="Line 21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30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8" name="Line 22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44" cy="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9" name="Line 23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59" cy="5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0" name="Line 24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74" cy="69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1" name="Line 25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89" cy="8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2" name="Line 26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03" cy="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3" name="Line 27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18" cy="11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4" name="Line 28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33" cy="124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5" name="Line 29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48" cy="13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6" name="Line 30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63" cy="15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7" name="Line 31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77" cy="16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8" name="Line 32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192" cy="179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9" name="Line 33"/>
              <p:cNvSpPr>
                <a:spLocks noChangeShapeType="1"/>
              </p:cNvSpPr>
              <p:nvPr/>
            </p:nvSpPr>
            <p:spPr bwMode="auto">
              <a:xfrm flipV="1">
                <a:off x="1426" y="2248"/>
                <a:ext cx="207" cy="19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0" name="Line 34"/>
              <p:cNvSpPr>
                <a:spLocks noChangeShapeType="1"/>
              </p:cNvSpPr>
              <p:nvPr/>
            </p:nvSpPr>
            <p:spPr bwMode="auto">
              <a:xfrm flipV="1">
                <a:off x="1426" y="2258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1" name="Line 35"/>
              <p:cNvSpPr>
                <a:spLocks noChangeShapeType="1"/>
              </p:cNvSpPr>
              <p:nvPr/>
            </p:nvSpPr>
            <p:spPr bwMode="auto">
              <a:xfrm flipV="1">
                <a:off x="1426" y="2272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2" name="Line 36"/>
              <p:cNvSpPr>
                <a:spLocks noChangeShapeType="1"/>
              </p:cNvSpPr>
              <p:nvPr/>
            </p:nvSpPr>
            <p:spPr bwMode="auto">
              <a:xfrm flipV="1">
                <a:off x="1426" y="2286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3" name="Line 37"/>
              <p:cNvSpPr>
                <a:spLocks noChangeShapeType="1"/>
              </p:cNvSpPr>
              <p:nvPr/>
            </p:nvSpPr>
            <p:spPr bwMode="auto">
              <a:xfrm flipV="1">
                <a:off x="1426" y="2299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4" name="Line 38"/>
              <p:cNvSpPr>
                <a:spLocks noChangeShapeType="1"/>
              </p:cNvSpPr>
              <p:nvPr/>
            </p:nvSpPr>
            <p:spPr bwMode="auto">
              <a:xfrm flipV="1">
                <a:off x="1426" y="2313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5" name="Line 39"/>
              <p:cNvSpPr>
                <a:spLocks noChangeShapeType="1"/>
              </p:cNvSpPr>
              <p:nvPr/>
            </p:nvSpPr>
            <p:spPr bwMode="auto">
              <a:xfrm flipV="1">
                <a:off x="1426" y="2327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6" name="Line 40"/>
              <p:cNvSpPr>
                <a:spLocks noChangeShapeType="1"/>
              </p:cNvSpPr>
              <p:nvPr/>
            </p:nvSpPr>
            <p:spPr bwMode="auto">
              <a:xfrm flipV="1">
                <a:off x="1426" y="2341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7" name="Line 41"/>
              <p:cNvSpPr>
                <a:spLocks noChangeShapeType="1"/>
              </p:cNvSpPr>
              <p:nvPr/>
            </p:nvSpPr>
            <p:spPr bwMode="auto">
              <a:xfrm flipV="1">
                <a:off x="1426" y="2354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8" name="Line 42"/>
              <p:cNvSpPr>
                <a:spLocks noChangeShapeType="1"/>
              </p:cNvSpPr>
              <p:nvPr/>
            </p:nvSpPr>
            <p:spPr bwMode="auto">
              <a:xfrm flipV="1">
                <a:off x="1426" y="2368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9" name="Line 43"/>
              <p:cNvSpPr>
                <a:spLocks noChangeShapeType="1"/>
              </p:cNvSpPr>
              <p:nvPr/>
            </p:nvSpPr>
            <p:spPr bwMode="auto">
              <a:xfrm flipV="1">
                <a:off x="1426" y="2382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0" name="Line 44"/>
              <p:cNvSpPr>
                <a:spLocks noChangeShapeType="1"/>
              </p:cNvSpPr>
              <p:nvPr/>
            </p:nvSpPr>
            <p:spPr bwMode="auto">
              <a:xfrm flipV="1">
                <a:off x="1426" y="2396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1" name="Line 45"/>
              <p:cNvSpPr>
                <a:spLocks noChangeShapeType="1"/>
              </p:cNvSpPr>
              <p:nvPr/>
            </p:nvSpPr>
            <p:spPr bwMode="auto">
              <a:xfrm flipV="1">
                <a:off x="1426" y="2410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2" name="Line 46"/>
              <p:cNvSpPr>
                <a:spLocks noChangeShapeType="1"/>
              </p:cNvSpPr>
              <p:nvPr/>
            </p:nvSpPr>
            <p:spPr bwMode="auto">
              <a:xfrm flipV="1">
                <a:off x="1426" y="2423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3" name="Line 47"/>
              <p:cNvSpPr>
                <a:spLocks noChangeShapeType="1"/>
              </p:cNvSpPr>
              <p:nvPr/>
            </p:nvSpPr>
            <p:spPr bwMode="auto">
              <a:xfrm flipV="1">
                <a:off x="1426" y="2437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4" name="Line 48"/>
              <p:cNvSpPr>
                <a:spLocks noChangeShapeType="1"/>
              </p:cNvSpPr>
              <p:nvPr/>
            </p:nvSpPr>
            <p:spPr bwMode="auto">
              <a:xfrm flipV="1">
                <a:off x="1426" y="2451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5" name="Line 49"/>
              <p:cNvSpPr>
                <a:spLocks noChangeShapeType="1"/>
              </p:cNvSpPr>
              <p:nvPr/>
            </p:nvSpPr>
            <p:spPr bwMode="auto">
              <a:xfrm flipV="1">
                <a:off x="1426" y="2465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6" name="Line 50"/>
              <p:cNvSpPr>
                <a:spLocks noChangeShapeType="1"/>
              </p:cNvSpPr>
              <p:nvPr/>
            </p:nvSpPr>
            <p:spPr bwMode="auto">
              <a:xfrm flipV="1">
                <a:off x="1426" y="2478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7" name="Line 51"/>
              <p:cNvSpPr>
                <a:spLocks noChangeShapeType="1"/>
              </p:cNvSpPr>
              <p:nvPr/>
            </p:nvSpPr>
            <p:spPr bwMode="auto">
              <a:xfrm flipV="1">
                <a:off x="1426" y="2492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8" name="Line 52"/>
              <p:cNvSpPr>
                <a:spLocks noChangeShapeType="1"/>
              </p:cNvSpPr>
              <p:nvPr/>
            </p:nvSpPr>
            <p:spPr bwMode="auto">
              <a:xfrm flipV="1">
                <a:off x="1426" y="2506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9" name="Line 53"/>
              <p:cNvSpPr>
                <a:spLocks noChangeShapeType="1"/>
              </p:cNvSpPr>
              <p:nvPr/>
            </p:nvSpPr>
            <p:spPr bwMode="auto">
              <a:xfrm flipV="1">
                <a:off x="1426" y="2520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0" name="Line 54"/>
              <p:cNvSpPr>
                <a:spLocks noChangeShapeType="1"/>
              </p:cNvSpPr>
              <p:nvPr/>
            </p:nvSpPr>
            <p:spPr bwMode="auto">
              <a:xfrm flipV="1">
                <a:off x="1426" y="2533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1" name="Line 55"/>
              <p:cNvSpPr>
                <a:spLocks noChangeShapeType="1"/>
              </p:cNvSpPr>
              <p:nvPr/>
            </p:nvSpPr>
            <p:spPr bwMode="auto">
              <a:xfrm flipV="1">
                <a:off x="1426" y="2547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2" name="Line 56"/>
              <p:cNvSpPr>
                <a:spLocks noChangeShapeType="1"/>
              </p:cNvSpPr>
              <p:nvPr/>
            </p:nvSpPr>
            <p:spPr bwMode="auto">
              <a:xfrm flipV="1">
                <a:off x="1426" y="2561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3" name="Line 57"/>
              <p:cNvSpPr>
                <a:spLocks noChangeShapeType="1"/>
              </p:cNvSpPr>
              <p:nvPr/>
            </p:nvSpPr>
            <p:spPr bwMode="auto">
              <a:xfrm flipV="1">
                <a:off x="1426" y="2575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4" name="Line 58"/>
              <p:cNvSpPr>
                <a:spLocks noChangeShapeType="1"/>
              </p:cNvSpPr>
              <p:nvPr/>
            </p:nvSpPr>
            <p:spPr bwMode="auto">
              <a:xfrm flipV="1">
                <a:off x="1426" y="2588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5" name="Line 59"/>
              <p:cNvSpPr>
                <a:spLocks noChangeShapeType="1"/>
              </p:cNvSpPr>
              <p:nvPr/>
            </p:nvSpPr>
            <p:spPr bwMode="auto">
              <a:xfrm flipV="1">
                <a:off x="1426" y="2602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6" name="Line 60"/>
              <p:cNvSpPr>
                <a:spLocks noChangeShapeType="1"/>
              </p:cNvSpPr>
              <p:nvPr/>
            </p:nvSpPr>
            <p:spPr bwMode="auto">
              <a:xfrm flipV="1">
                <a:off x="1426" y="2616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7" name="Line 61"/>
              <p:cNvSpPr>
                <a:spLocks noChangeShapeType="1"/>
              </p:cNvSpPr>
              <p:nvPr/>
            </p:nvSpPr>
            <p:spPr bwMode="auto">
              <a:xfrm flipV="1">
                <a:off x="1426" y="2630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8" name="Line 62"/>
              <p:cNvSpPr>
                <a:spLocks noChangeShapeType="1"/>
              </p:cNvSpPr>
              <p:nvPr/>
            </p:nvSpPr>
            <p:spPr bwMode="auto">
              <a:xfrm flipV="1">
                <a:off x="1426" y="2643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9" name="Line 63"/>
              <p:cNvSpPr>
                <a:spLocks noChangeShapeType="1"/>
              </p:cNvSpPr>
              <p:nvPr/>
            </p:nvSpPr>
            <p:spPr bwMode="auto">
              <a:xfrm flipV="1">
                <a:off x="1426" y="2657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0" name="Line 64"/>
              <p:cNvSpPr>
                <a:spLocks noChangeShapeType="1"/>
              </p:cNvSpPr>
              <p:nvPr/>
            </p:nvSpPr>
            <p:spPr bwMode="auto">
              <a:xfrm flipV="1">
                <a:off x="1426" y="2671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1" name="Line 65"/>
              <p:cNvSpPr>
                <a:spLocks noChangeShapeType="1"/>
              </p:cNvSpPr>
              <p:nvPr/>
            </p:nvSpPr>
            <p:spPr bwMode="auto">
              <a:xfrm flipV="1">
                <a:off x="1426" y="2685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2" name="Line 66"/>
              <p:cNvSpPr>
                <a:spLocks noChangeShapeType="1"/>
              </p:cNvSpPr>
              <p:nvPr/>
            </p:nvSpPr>
            <p:spPr bwMode="auto">
              <a:xfrm flipV="1">
                <a:off x="1426" y="2698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3" name="Line 67"/>
              <p:cNvSpPr>
                <a:spLocks noChangeShapeType="1"/>
              </p:cNvSpPr>
              <p:nvPr/>
            </p:nvSpPr>
            <p:spPr bwMode="auto">
              <a:xfrm flipV="1">
                <a:off x="1426" y="2712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4" name="Line 68"/>
              <p:cNvSpPr>
                <a:spLocks noChangeShapeType="1"/>
              </p:cNvSpPr>
              <p:nvPr/>
            </p:nvSpPr>
            <p:spPr bwMode="auto">
              <a:xfrm flipV="1">
                <a:off x="1426" y="2726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5" name="Line 69"/>
              <p:cNvSpPr>
                <a:spLocks noChangeShapeType="1"/>
              </p:cNvSpPr>
              <p:nvPr/>
            </p:nvSpPr>
            <p:spPr bwMode="auto">
              <a:xfrm flipV="1">
                <a:off x="1426" y="2740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6" name="Line 70"/>
              <p:cNvSpPr>
                <a:spLocks noChangeShapeType="1"/>
              </p:cNvSpPr>
              <p:nvPr/>
            </p:nvSpPr>
            <p:spPr bwMode="auto">
              <a:xfrm flipV="1">
                <a:off x="1426" y="2753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7" name="Line 71"/>
              <p:cNvSpPr>
                <a:spLocks noChangeShapeType="1"/>
              </p:cNvSpPr>
              <p:nvPr/>
            </p:nvSpPr>
            <p:spPr bwMode="auto">
              <a:xfrm flipV="1">
                <a:off x="1426" y="2767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8" name="Line 72"/>
              <p:cNvSpPr>
                <a:spLocks noChangeShapeType="1"/>
              </p:cNvSpPr>
              <p:nvPr/>
            </p:nvSpPr>
            <p:spPr bwMode="auto">
              <a:xfrm flipV="1">
                <a:off x="1426" y="2781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9" name="Line 73"/>
              <p:cNvSpPr>
                <a:spLocks noChangeShapeType="1"/>
              </p:cNvSpPr>
              <p:nvPr/>
            </p:nvSpPr>
            <p:spPr bwMode="auto">
              <a:xfrm flipV="1">
                <a:off x="1426" y="2795"/>
                <a:ext cx="210" cy="19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0" name="Line 74"/>
              <p:cNvSpPr>
                <a:spLocks noChangeShapeType="1"/>
              </p:cNvSpPr>
              <p:nvPr/>
            </p:nvSpPr>
            <p:spPr bwMode="auto">
              <a:xfrm flipV="1">
                <a:off x="1426" y="2808"/>
                <a:ext cx="210" cy="19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1" name="Line 75"/>
              <p:cNvSpPr>
                <a:spLocks noChangeShapeType="1"/>
              </p:cNvSpPr>
              <p:nvPr/>
            </p:nvSpPr>
            <p:spPr bwMode="auto">
              <a:xfrm flipV="1">
                <a:off x="1436" y="2822"/>
                <a:ext cx="200" cy="18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2" name="Line 76"/>
              <p:cNvSpPr>
                <a:spLocks noChangeShapeType="1"/>
              </p:cNvSpPr>
              <p:nvPr/>
            </p:nvSpPr>
            <p:spPr bwMode="auto">
              <a:xfrm flipV="1">
                <a:off x="1451" y="2836"/>
                <a:ext cx="185" cy="1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3" name="Line 77"/>
              <p:cNvSpPr>
                <a:spLocks noChangeShapeType="1"/>
              </p:cNvSpPr>
              <p:nvPr/>
            </p:nvSpPr>
            <p:spPr bwMode="auto">
              <a:xfrm flipV="1">
                <a:off x="1466" y="2850"/>
                <a:ext cx="170" cy="159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4" name="Line 78"/>
              <p:cNvSpPr>
                <a:spLocks noChangeShapeType="1"/>
              </p:cNvSpPr>
              <p:nvPr/>
            </p:nvSpPr>
            <p:spPr bwMode="auto">
              <a:xfrm flipV="1">
                <a:off x="1480" y="2863"/>
                <a:ext cx="156" cy="14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5" name="Line 79"/>
              <p:cNvSpPr>
                <a:spLocks noChangeShapeType="1"/>
              </p:cNvSpPr>
              <p:nvPr/>
            </p:nvSpPr>
            <p:spPr bwMode="auto">
              <a:xfrm flipV="1">
                <a:off x="1495" y="2877"/>
                <a:ext cx="141" cy="13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6" name="Line 80"/>
              <p:cNvSpPr>
                <a:spLocks noChangeShapeType="1"/>
              </p:cNvSpPr>
              <p:nvPr/>
            </p:nvSpPr>
            <p:spPr bwMode="auto">
              <a:xfrm flipV="1">
                <a:off x="1510" y="2891"/>
                <a:ext cx="126" cy="11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7" name="Line 81"/>
              <p:cNvSpPr>
                <a:spLocks noChangeShapeType="1"/>
              </p:cNvSpPr>
              <p:nvPr/>
            </p:nvSpPr>
            <p:spPr bwMode="auto">
              <a:xfrm flipV="1">
                <a:off x="1525" y="2905"/>
                <a:ext cx="111" cy="104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8" name="Line 82"/>
              <p:cNvSpPr>
                <a:spLocks noChangeShapeType="1"/>
              </p:cNvSpPr>
              <p:nvPr/>
            </p:nvSpPr>
            <p:spPr bwMode="auto">
              <a:xfrm flipV="1">
                <a:off x="1539" y="2918"/>
                <a:ext cx="97" cy="9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9" name="Line 83"/>
              <p:cNvSpPr>
                <a:spLocks noChangeShapeType="1"/>
              </p:cNvSpPr>
              <p:nvPr/>
            </p:nvSpPr>
            <p:spPr bwMode="auto">
              <a:xfrm flipV="1">
                <a:off x="1554" y="2932"/>
                <a:ext cx="82" cy="7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0" name="Line 84"/>
              <p:cNvSpPr>
                <a:spLocks noChangeShapeType="1"/>
              </p:cNvSpPr>
              <p:nvPr/>
            </p:nvSpPr>
            <p:spPr bwMode="auto">
              <a:xfrm flipV="1">
                <a:off x="1569" y="2946"/>
                <a:ext cx="67" cy="6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1" name="Line 85"/>
              <p:cNvSpPr>
                <a:spLocks noChangeShapeType="1"/>
              </p:cNvSpPr>
              <p:nvPr/>
            </p:nvSpPr>
            <p:spPr bwMode="auto">
              <a:xfrm flipV="1">
                <a:off x="1584" y="2960"/>
                <a:ext cx="52" cy="49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2" name="Line 86"/>
              <p:cNvSpPr>
                <a:spLocks noChangeShapeType="1"/>
              </p:cNvSpPr>
              <p:nvPr/>
            </p:nvSpPr>
            <p:spPr bwMode="auto">
              <a:xfrm flipV="1">
                <a:off x="1599" y="2973"/>
                <a:ext cx="37" cy="3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3" name="Line 87"/>
              <p:cNvSpPr>
                <a:spLocks noChangeShapeType="1"/>
              </p:cNvSpPr>
              <p:nvPr/>
            </p:nvSpPr>
            <p:spPr bwMode="auto">
              <a:xfrm flipV="1">
                <a:off x="1613" y="2987"/>
                <a:ext cx="23" cy="2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4" name="Line 88"/>
              <p:cNvSpPr>
                <a:spLocks noChangeShapeType="1"/>
              </p:cNvSpPr>
              <p:nvPr/>
            </p:nvSpPr>
            <p:spPr bwMode="auto">
              <a:xfrm flipV="1">
                <a:off x="1628" y="3001"/>
                <a:ext cx="8" cy="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5" name="Freeform 89"/>
              <p:cNvSpPr>
                <a:spLocks/>
              </p:cNvSpPr>
              <p:nvPr/>
            </p:nvSpPr>
            <p:spPr bwMode="auto">
              <a:xfrm>
                <a:off x="1426" y="2248"/>
                <a:ext cx="210" cy="759"/>
              </a:xfrm>
              <a:custGeom>
                <a:avLst/>
                <a:gdLst/>
                <a:ahLst/>
                <a:cxnLst>
                  <a:cxn ang="0">
                    <a:pos x="0" y="1380"/>
                  </a:cxn>
                  <a:cxn ang="0">
                    <a:pos x="0" y="1380"/>
                  </a:cxn>
                  <a:cxn ang="0">
                    <a:pos x="0" y="0"/>
                  </a:cxn>
                  <a:cxn ang="0">
                    <a:pos x="355" y="0"/>
                  </a:cxn>
                  <a:cxn ang="0">
                    <a:pos x="355" y="1380"/>
                  </a:cxn>
                </a:cxnLst>
                <a:rect l="0" t="0" r="r" b="b"/>
                <a:pathLst>
                  <a:path w="355" h="1380">
                    <a:moveTo>
                      <a:pt x="0" y="1380"/>
                    </a:moveTo>
                    <a:lnTo>
                      <a:pt x="0" y="1380"/>
                    </a:lnTo>
                    <a:lnTo>
                      <a:pt x="0" y="0"/>
                    </a:lnTo>
                    <a:lnTo>
                      <a:pt x="355" y="0"/>
                    </a:lnTo>
                    <a:lnTo>
                      <a:pt x="355" y="138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6" name="Freeform 90"/>
              <p:cNvSpPr>
                <a:spLocks/>
              </p:cNvSpPr>
              <p:nvPr/>
            </p:nvSpPr>
            <p:spPr bwMode="auto">
              <a:xfrm>
                <a:off x="1479" y="2134"/>
                <a:ext cx="105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8" y="0"/>
                  </a:cxn>
                  <a:cxn ang="0">
                    <a:pos x="0" y="0"/>
                  </a:cxn>
                </a:cxnLst>
                <a:rect l="0" t="0" r="r" b="b"/>
                <a:pathLst>
                  <a:path w="178">
                    <a:moveTo>
                      <a:pt x="0" y="0"/>
                    </a:moveTo>
                    <a:lnTo>
                      <a:pt x="178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7" name="Line 91"/>
              <p:cNvSpPr>
                <a:spLocks noChangeShapeType="1"/>
              </p:cNvSpPr>
              <p:nvPr/>
            </p:nvSpPr>
            <p:spPr bwMode="auto">
              <a:xfrm>
                <a:off x="1531" y="2134"/>
                <a:ext cx="1" cy="114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8" name="Rectangle 92"/>
              <p:cNvSpPr>
                <a:spLocks noChangeArrowheads="1"/>
              </p:cNvSpPr>
              <p:nvPr/>
            </p:nvSpPr>
            <p:spPr bwMode="auto">
              <a:xfrm>
                <a:off x="1743" y="2574"/>
                <a:ext cx="211" cy="43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9" name="Freeform 93"/>
              <p:cNvSpPr>
                <a:spLocks/>
              </p:cNvSpPr>
              <p:nvPr/>
            </p:nvSpPr>
            <p:spPr bwMode="auto">
              <a:xfrm>
                <a:off x="1743" y="2588"/>
                <a:ext cx="21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356" y="0"/>
                  </a:cxn>
                </a:cxnLst>
                <a:rect l="0" t="0" r="r" b="b"/>
                <a:pathLst>
                  <a:path w="356">
                    <a:moveTo>
                      <a:pt x="1" y="0"/>
                    </a:moveTo>
                    <a:lnTo>
                      <a:pt x="0" y="0"/>
                    </a:lnTo>
                    <a:lnTo>
                      <a:pt x="356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0" name="Line 94"/>
              <p:cNvSpPr>
                <a:spLocks noChangeShapeType="1"/>
              </p:cNvSpPr>
              <p:nvPr/>
            </p:nvSpPr>
            <p:spPr bwMode="auto">
              <a:xfrm>
                <a:off x="1743" y="2601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1" name="Line 95"/>
              <p:cNvSpPr>
                <a:spLocks noChangeShapeType="1"/>
              </p:cNvSpPr>
              <p:nvPr/>
            </p:nvSpPr>
            <p:spPr bwMode="auto">
              <a:xfrm>
                <a:off x="1743" y="2615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2" name="Line 96"/>
              <p:cNvSpPr>
                <a:spLocks noChangeShapeType="1"/>
              </p:cNvSpPr>
              <p:nvPr/>
            </p:nvSpPr>
            <p:spPr bwMode="auto">
              <a:xfrm>
                <a:off x="1743" y="2629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3" name="Line 97"/>
              <p:cNvSpPr>
                <a:spLocks noChangeShapeType="1"/>
              </p:cNvSpPr>
              <p:nvPr/>
            </p:nvSpPr>
            <p:spPr bwMode="auto">
              <a:xfrm>
                <a:off x="1743" y="2643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4" name="Line 98"/>
              <p:cNvSpPr>
                <a:spLocks noChangeShapeType="1"/>
              </p:cNvSpPr>
              <p:nvPr/>
            </p:nvSpPr>
            <p:spPr bwMode="auto">
              <a:xfrm>
                <a:off x="1743" y="2657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5" name="Line 99"/>
              <p:cNvSpPr>
                <a:spLocks noChangeShapeType="1"/>
              </p:cNvSpPr>
              <p:nvPr/>
            </p:nvSpPr>
            <p:spPr bwMode="auto">
              <a:xfrm>
                <a:off x="1743" y="2670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6" name="Line 100"/>
              <p:cNvSpPr>
                <a:spLocks noChangeShapeType="1"/>
              </p:cNvSpPr>
              <p:nvPr/>
            </p:nvSpPr>
            <p:spPr bwMode="auto">
              <a:xfrm>
                <a:off x="1743" y="2684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7" name="Line 101"/>
              <p:cNvSpPr>
                <a:spLocks noChangeShapeType="1"/>
              </p:cNvSpPr>
              <p:nvPr/>
            </p:nvSpPr>
            <p:spPr bwMode="auto">
              <a:xfrm>
                <a:off x="1743" y="2698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8" name="Line 102"/>
              <p:cNvSpPr>
                <a:spLocks noChangeShapeType="1"/>
              </p:cNvSpPr>
              <p:nvPr/>
            </p:nvSpPr>
            <p:spPr bwMode="auto">
              <a:xfrm>
                <a:off x="1743" y="2712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9" name="Line 103"/>
              <p:cNvSpPr>
                <a:spLocks noChangeShapeType="1"/>
              </p:cNvSpPr>
              <p:nvPr/>
            </p:nvSpPr>
            <p:spPr bwMode="auto">
              <a:xfrm>
                <a:off x="1743" y="2725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0" name="Line 104"/>
              <p:cNvSpPr>
                <a:spLocks noChangeShapeType="1"/>
              </p:cNvSpPr>
              <p:nvPr/>
            </p:nvSpPr>
            <p:spPr bwMode="auto">
              <a:xfrm>
                <a:off x="1743" y="2739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1" name="Line 105"/>
              <p:cNvSpPr>
                <a:spLocks noChangeShapeType="1"/>
              </p:cNvSpPr>
              <p:nvPr/>
            </p:nvSpPr>
            <p:spPr bwMode="auto">
              <a:xfrm>
                <a:off x="1743" y="2753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2" name="Line 106"/>
              <p:cNvSpPr>
                <a:spLocks noChangeShapeType="1"/>
              </p:cNvSpPr>
              <p:nvPr/>
            </p:nvSpPr>
            <p:spPr bwMode="auto">
              <a:xfrm>
                <a:off x="1743" y="2767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3" name="Line 107"/>
              <p:cNvSpPr>
                <a:spLocks noChangeShapeType="1"/>
              </p:cNvSpPr>
              <p:nvPr/>
            </p:nvSpPr>
            <p:spPr bwMode="auto">
              <a:xfrm>
                <a:off x="1743" y="2780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4" name="Line 108"/>
              <p:cNvSpPr>
                <a:spLocks noChangeShapeType="1"/>
              </p:cNvSpPr>
              <p:nvPr/>
            </p:nvSpPr>
            <p:spPr bwMode="auto">
              <a:xfrm>
                <a:off x="1743" y="2794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5" name="Line 109"/>
              <p:cNvSpPr>
                <a:spLocks noChangeShapeType="1"/>
              </p:cNvSpPr>
              <p:nvPr/>
            </p:nvSpPr>
            <p:spPr bwMode="auto">
              <a:xfrm>
                <a:off x="1743" y="2808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6" name="Line 110"/>
              <p:cNvSpPr>
                <a:spLocks noChangeShapeType="1"/>
              </p:cNvSpPr>
              <p:nvPr/>
            </p:nvSpPr>
            <p:spPr bwMode="auto">
              <a:xfrm>
                <a:off x="1743" y="2822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7" name="Line 111"/>
              <p:cNvSpPr>
                <a:spLocks noChangeShapeType="1"/>
              </p:cNvSpPr>
              <p:nvPr/>
            </p:nvSpPr>
            <p:spPr bwMode="auto">
              <a:xfrm>
                <a:off x="1743" y="2835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8" name="Line 112"/>
              <p:cNvSpPr>
                <a:spLocks noChangeShapeType="1"/>
              </p:cNvSpPr>
              <p:nvPr/>
            </p:nvSpPr>
            <p:spPr bwMode="auto">
              <a:xfrm>
                <a:off x="1743" y="2849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9" name="Line 113"/>
              <p:cNvSpPr>
                <a:spLocks noChangeShapeType="1"/>
              </p:cNvSpPr>
              <p:nvPr/>
            </p:nvSpPr>
            <p:spPr bwMode="auto">
              <a:xfrm>
                <a:off x="1743" y="2863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0" name="Line 114"/>
              <p:cNvSpPr>
                <a:spLocks noChangeShapeType="1"/>
              </p:cNvSpPr>
              <p:nvPr/>
            </p:nvSpPr>
            <p:spPr bwMode="auto">
              <a:xfrm>
                <a:off x="1743" y="2877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1" name="Line 115"/>
              <p:cNvSpPr>
                <a:spLocks noChangeShapeType="1"/>
              </p:cNvSpPr>
              <p:nvPr/>
            </p:nvSpPr>
            <p:spPr bwMode="auto">
              <a:xfrm>
                <a:off x="1743" y="2890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2" name="Line 116"/>
              <p:cNvSpPr>
                <a:spLocks noChangeShapeType="1"/>
              </p:cNvSpPr>
              <p:nvPr/>
            </p:nvSpPr>
            <p:spPr bwMode="auto">
              <a:xfrm>
                <a:off x="1743" y="2904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3" name="Line 117"/>
              <p:cNvSpPr>
                <a:spLocks noChangeShapeType="1"/>
              </p:cNvSpPr>
              <p:nvPr/>
            </p:nvSpPr>
            <p:spPr bwMode="auto">
              <a:xfrm>
                <a:off x="1743" y="2918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4" name="Line 118"/>
              <p:cNvSpPr>
                <a:spLocks noChangeShapeType="1"/>
              </p:cNvSpPr>
              <p:nvPr/>
            </p:nvSpPr>
            <p:spPr bwMode="auto">
              <a:xfrm>
                <a:off x="1743" y="2932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5" name="Line 119"/>
              <p:cNvSpPr>
                <a:spLocks noChangeShapeType="1"/>
              </p:cNvSpPr>
              <p:nvPr/>
            </p:nvSpPr>
            <p:spPr bwMode="auto">
              <a:xfrm>
                <a:off x="1743" y="2945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6" name="Line 120"/>
              <p:cNvSpPr>
                <a:spLocks noChangeShapeType="1"/>
              </p:cNvSpPr>
              <p:nvPr/>
            </p:nvSpPr>
            <p:spPr bwMode="auto">
              <a:xfrm>
                <a:off x="1743" y="2959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7" name="Line 121"/>
              <p:cNvSpPr>
                <a:spLocks noChangeShapeType="1"/>
              </p:cNvSpPr>
              <p:nvPr/>
            </p:nvSpPr>
            <p:spPr bwMode="auto">
              <a:xfrm>
                <a:off x="1743" y="2973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8" name="Line 122"/>
              <p:cNvSpPr>
                <a:spLocks noChangeShapeType="1"/>
              </p:cNvSpPr>
              <p:nvPr/>
            </p:nvSpPr>
            <p:spPr bwMode="auto">
              <a:xfrm>
                <a:off x="1743" y="2987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9" name="Line 123"/>
              <p:cNvSpPr>
                <a:spLocks noChangeShapeType="1"/>
              </p:cNvSpPr>
              <p:nvPr/>
            </p:nvSpPr>
            <p:spPr bwMode="auto">
              <a:xfrm>
                <a:off x="1743" y="3000"/>
                <a:ext cx="211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0" name="Freeform 124"/>
              <p:cNvSpPr>
                <a:spLocks/>
              </p:cNvSpPr>
              <p:nvPr/>
            </p:nvSpPr>
            <p:spPr bwMode="auto">
              <a:xfrm>
                <a:off x="1743" y="2574"/>
                <a:ext cx="210" cy="433"/>
              </a:xfrm>
              <a:custGeom>
                <a:avLst/>
                <a:gdLst/>
                <a:ahLst/>
                <a:cxnLst>
                  <a:cxn ang="0">
                    <a:pos x="0" y="787"/>
                  </a:cxn>
                  <a:cxn ang="0">
                    <a:pos x="0" y="787"/>
                  </a:cxn>
                  <a:cxn ang="0">
                    <a:pos x="0" y="0"/>
                  </a:cxn>
                  <a:cxn ang="0">
                    <a:pos x="355" y="0"/>
                  </a:cxn>
                  <a:cxn ang="0">
                    <a:pos x="355" y="787"/>
                  </a:cxn>
                </a:cxnLst>
                <a:rect l="0" t="0" r="r" b="b"/>
                <a:pathLst>
                  <a:path w="355" h="787">
                    <a:moveTo>
                      <a:pt x="0" y="787"/>
                    </a:moveTo>
                    <a:lnTo>
                      <a:pt x="0" y="787"/>
                    </a:lnTo>
                    <a:lnTo>
                      <a:pt x="0" y="0"/>
                    </a:lnTo>
                    <a:lnTo>
                      <a:pt x="355" y="0"/>
                    </a:lnTo>
                    <a:lnTo>
                      <a:pt x="355" y="787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1" name="Freeform 125"/>
              <p:cNvSpPr>
                <a:spLocks/>
              </p:cNvSpPr>
              <p:nvPr/>
            </p:nvSpPr>
            <p:spPr bwMode="auto">
              <a:xfrm>
                <a:off x="1796" y="2504"/>
                <a:ext cx="105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8" y="0"/>
                  </a:cxn>
                  <a:cxn ang="0">
                    <a:pos x="0" y="0"/>
                  </a:cxn>
                </a:cxnLst>
                <a:rect l="0" t="0" r="r" b="b"/>
                <a:pathLst>
                  <a:path w="178">
                    <a:moveTo>
                      <a:pt x="0" y="0"/>
                    </a:moveTo>
                    <a:lnTo>
                      <a:pt x="178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2" name="Line 126"/>
              <p:cNvSpPr>
                <a:spLocks noChangeShapeType="1"/>
              </p:cNvSpPr>
              <p:nvPr/>
            </p:nvSpPr>
            <p:spPr bwMode="auto">
              <a:xfrm>
                <a:off x="1848" y="2504"/>
                <a:ext cx="1" cy="7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3" name="Line 127"/>
              <p:cNvSpPr>
                <a:spLocks noChangeShapeType="1"/>
              </p:cNvSpPr>
              <p:nvPr/>
            </p:nvSpPr>
            <p:spPr bwMode="auto">
              <a:xfrm>
                <a:off x="421" y="3009"/>
                <a:ext cx="158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4" name="Line 128"/>
              <p:cNvSpPr>
                <a:spLocks noChangeShapeType="1"/>
              </p:cNvSpPr>
              <p:nvPr/>
            </p:nvSpPr>
            <p:spPr bwMode="auto">
              <a:xfrm>
                <a:off x="580" y="3009"/>
                <a:ext cx="1" cy="19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5" name="Line 129"/>
              <p:cNvSpPr>
                <a:spLocks noChangeShapeType="1"/>
              </p:cNvSpPr>
              <p:nvPr/>
            </p:nvSpPr>
            <p:spPr bwMode="auto">
              <a:xfrm>
                <a:off x="897" y="3009"/>
                <a:ext cx="1" cy="19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6" name="Line 130"/>
              <p:cNvSpPr>
                <a:spLocks noChangeShapeType="1"/>
              </p:cNvSpPr>
              <p:nvPr/>
            </p:nvSpPr>
            <p:spPr bwMode="auto">
              <a:xfrm>
                <a:off x="1214" y="3009"/>
                <a:ext cx="1" cy="19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7" name="Line 131"/>
              <p:cNvSpPr>
                <a:spLocks noChangeShapeType="1"/>
              </p:cNvSpPr>
              <p:nvPr/>
            </p:nvSpPr>
            <p:spPr bwMode="auto">
              <a:xfrm>
                <a:off x="1531" y="3009"/>
                <a:ext cx="1" cy="19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8" name="Line 132"/>
              <p:cNvSpPr>
                <a:spLocks noChangeShapeType="1"/>
              </p:cNvSpPr>
              <p:nvPr/>
            </p:nvSpPr>
            <p:spPr bwMode="auto">
              <a:xfrm>
                <a:off x="1848" y="3009"/>
                <a:ext cx="1" cy="19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9" name="Line 133"/>
              <p:cNvSpPr>
                <a:spLocks noChangeShapeType="1"/>
              </p:cNvSpPr>
              <p:nvPr/>
            </p:nvSpPr>
            <p:spPr bwMode="auto">
              <a:xfrm flipV="1">
                <a:off x="421" y="2018"/>
                <a:ext cx="1" cy="99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20" name="Line 134"/>
              <p:cNvSpPr>
                <a:spLocks noChangeShapeType="1"/>
              </p:cNvSpPr>
              <p:nvPr/>
            </p:nvSpPr>
            <p:spPr bwMode="auto">
              <a:xfrm flipH="1">
                <a:off x="401" y="3009"/>
                <a:ext cx="2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21" name="Rectangle 135"/>
              <p:cNvSpPr>
                <a:spLocks noChangeArrowheads="1"/>
              </p:cNvSpPr>
              <p:nvPr/>
            </p:nvSpPr>
            <p:spPr bwMode="auto">
              <a:xfrm>
                <a:off x="360" y="2981"/>
                <a:ext cx="36" cy="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0</a:t>
                </a:r>
                <a:endParaRPr kumimoji="0" lang="de-DE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Line 136"/>
              <p:cNvSpPr>
                <a:spLocks noChangeShapeType="1"/>
              </p:cNvSpPr>
              <p:nvPr/>
            </p:nvSpPr>
            <p:spPr bwMode="auto">
              <a:xfrm flipH="1">
                <a:off x="401" y="2811"/>
                <a:ext cx="2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23" name="Rectangle 137"/>
              <p:cNvSpPr>
                <a:spLocks noChangeArrowheads="1"/>
              </p:cNvSpPr>
              <p:nvPr/>
            </p:nvSpPr>
            <p:spPr bwMode="auto">
              <a:xfrm>
                <a:off x="360" y="2783"/>
                <a:ext cx="36" cy="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1</a:t>
                </a:r>
                <a:endParaRPr kumimoji="0" lang="de-DE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4" name="Line 138"/>
              <p:cNvSpPr>
                <a:spLocks noChangeShapeType="1"/>
              </p:cNvSpPr>
              <p:nvPr/>
            </p:nvSpPr>
            <p:spPr bwMode="auto">
              <a:xfrm flipH="1">
                <a:off x="401" y="2613"/>
                <a:ext cx="2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25" name="Rectangle 139"/>
              <p:cNvSpPr>
                <a:spLocks noChangeArrowheads="1"/>
              </p:cNvSpPr>
              <p:nvPr/>
            </p:nvSpPr>
            <p:spPr bwMode="auto">
              <a:xfrm>
                <a:off x="360" y="2585"/>
                <a:ext cx="36" cy="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2</a:t>
                </a:r>
                <a:endParaRPr kumimoji="0" lang="de-DE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6" name="Line 140"/>
              <p:cNvSpPr>
                <a:spLocks noChangeShapeType="1"/>
              </p:cNvSpPr>
              <p:nvPr/>
            </p:nvSpPr>
            <p:spPr bwMode="auto">
              <a:xfrm flipH="1">
                <a:off x="401" y="2415"/>
                <a:ext cx="2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27" name="Rectangle 141"/>
              <p:cNvSpPr>
                <a:spLocks noChangeArrowheads="1"/>
              </p:cNvSpPr>
              <p:nvPr/>
            </p:nvSpPr>
            <p:spPr bwMode="auto">
              <a:xfrm>
                <a:off x="360" y="2387"/>
                <a:ext cx="36" cy="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3</a:t>
                </a:r>
                <a:endParaRPr kumimoji="0" lang="de-DE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8" name="Line 142"/>
              <p:cNvSpPr>
                <a:spLocks noChangeShapeType="1"/>
              </p:cNvSpPr>
              <p:nvPr/>
            </p:nvSpPr>
            <p:spPr bwMode="auto">
              <a:xfrm flipH="1">
                <a:off x="401" y="2217"/>
                <a:ext cx="2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29" name="Rectangle 143"/>
              <p:cNvSpPr>
                <a:spLocks noChangeArrowheads="1"/>
              </p:cNvSpPr>
              <p:nvPr/>
            </p:nvSpPr>
            <p:spPr bwMode="auto">
              <a:xfrm>
                <a:off x="360" y="2189"/>
                <a:ext cx="36" cy="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4</a:t>
                </a:r>
                <a:endParaRPr kumimoji="0" lang="de-DE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0" name="Line 144"/>
              <p:cNvSpPr>
                <a:spLocks noChangeShapeType="1"/>
              </p:cNvSpPr>
              <p:nvPr/>
            </p:nvSpPr>
            <p:spPr bwMode="auto">
              <a:xfrm flipH="1">
                <a:off x="401" y="2019"/>
                <a:ext cx="2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31" name="Rectangle 145"/>
              <p:cNvSpPr>
                <a:spLocks noChangeArrowheads="1"/>
              </p:cNvSpPr>
              <p:nvPr/>
            </p:nvSpPr>
            <p:spPr bwMode="auto">
              <a:xfrm>
                <a:off x="360" y="1991"/>
                <a:ext cx="36" cy="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5</a:t>
                </a:r>
                <a:endParaRPr kumimoji="0" lang="de-DE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2" name="Rectangle 146"/>
              <p:cNvSpPr>
                <a:spLocks noChangeArrowheads="1"/>
              </p:cNvSpPr>
              <p:nvPr/>
            </p:nvSpPr>
            <p:spPr bwMode="auto">
              <a:xfrm rot="16200000">
                <a:off x="73" y="2437"/>
                <a:ext cx="440" cy="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GMFI, x10</a:t>
                </a:r>
                <a:r>
                  <a:rPr kumimoji="0" lang="de-DE" sz="1050" b="1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4</a:t>
                </a:r>
                <a:endParaRPr kumimoji="0" lang="de-DE" sz="3200" b="0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3" name="Rectangle 147"/>
              <p:cNvSpPr>
                <a:spLocks noChangeArrowheads="1"/>
              </p:cNvSpPr>
              <p:nvPr/>
            </p:nvSpPr>
            <p:spPr bwMode="auto">
              <a:xfrm>
                <a:off x="648" y="2047"/>
                <a:ext cx="224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Legend</a:t>
                </a:r>
                <a:endParaRPr kumimoji="0" lang="de-DE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4" name="Rectangle 148"/>
              <p:cNvSpPr>
                <a:spLocks noChangeArrowheads="1"/>
              </p:cNvSpPr>
              <p:nvPr/>
            </p:nvSpPr>
            <p:spPr bwMode="auto">
              <a:xfrm>
                <a:off x="530" y="2061"/>
                <a:ext cx="76" cy="3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35" name="Freeform 149"/>
              <p:cNvSpPr>
                <a:spLocks/>
              </p:cNvSpPr>
              <p:nvPr/>
            </p:nvSpPr>
            <p:spPr bwMode="auto">
              <a:xfrm>
                <a:off x="530" y="2061"/>
                <a:ext cx="76" cy="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28" y="0"/>
                  </a:cxn>
                  <a:cxn ang="0">
                    <a:pos x="128" y="66"/>
                  </a:cxn>
                  <a:cxn ang="0">
                    <a:pos x="0" y="66"/>
                  </a:cxn>
                  <a:cxn ang="0">
                    <a:pos x="0" y="0"/>
                  </a:cxn>
                </a:cxnLst>
                <a:rect l="0" t="0" r="r" b="b"/>
                <a:pathLst>
                  <a:path w="128" h="66">
                    <a:moveTo>
                      <a:pt x="0" y="0"/>
                    </a:moveTo>
                    <a:lnTo>
                      <a:pt x="0" y="0"/>
                    </a:lnTo>
                    <a:lnTo>
                      <a:pt x="128" y="0"/>
                    </a:lnTo>
                    <a:lnTo>
                      <a:pt x="128" y="66"/>
                    </a:lnTo>
                    <a:lnTo>
                      <a:pt x="0" y="66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36" name="Rectangle 150"/>
              <p:cNvSpPr>
                <a:spLocks noChangeArrowheads="1"/>
              </p:cNvSpPr>
              <p:nvPr/>
            </p:nvSpPr>
            <p:spPr bwMode="auto">
              <a:xfrm>
                <a:off x="648" y="2123"/>
                <a:ext cx="224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Legend</a:t>
                </a:r>
                <a:endParaRPr kumimoji="0" lang="de-DE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7" name="Rectangle 151"/>
              <p:cNvSpPr>
                <a:spLocks noChangeArrowheads="1"/>
              </p:cNvSpPr>
              <p:nvPr/>
            </p:nvSpPr>
            <p:spPr bwMode="auto">
              <a:xfrm>
                <a:off x="530" y="2137"/>
                <a:ext cx="76" cy="37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38" name="Freeform 152"/>
              <p:cNvSpPr>
                <a:spLocks/>
              </p:cNvSpPr>
              <p:nvPr/>
            </p:nvSpPr>
            <p:spPr bwMode="auto">
              <a:xfrm>
                <a:off x="530" y="2137"/>
                <a:ext cx="76" cy="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28" y="0"/>
                  </a:cxn>
                  <a:cxn ang="0">
                    <a:pos x="128" y="66"/>
                  </a:cxn>
                  <a:cxn ang="0">
                    <a:pos x="0" y="66"/>
                  </a:cxn>
                  <a:cxn ang="0">
                    <a:pos x="0" y="0"/>
                  </a:cxn>
                </a:cxnLst>
                <a:rect l="0" t="0" r="r" b="b"/>
                <a:pathLst>
                  <a:path w="128" h="66">
                    <a:moveTo>
                      <a:pt x="0" y="0"/>
                    </a:moveTo>
                    <a:lnTo>
                      <a:pt x="0" y="0"/>
                    </a:lnTo>
                    <a:lnTo>
                      <a:pt x="128" y="0"/>
                    </a:lnTo>
                    <a:lnTo>
                      <a:pt x="128" y="66"/>
                    </a:lnTo>
                    <a:lnTo>
                      <a:pt x="0" y="66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39" name="Rectangle 153"/>
              <p:cNvSpPr>
                <a:spLocks noChangeArrowheads="1"/>
              </p:cNvSpPr>
              <p:nvPr/>
            </p:nvSpPr>
            <p:spPr bwMode="auto">
              <a:xfrm>
                <a:off x="648" y="2198"/>
                <a:ext cx="224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Legend</a:t>
                </a:r>
                <a:endParaRPr kumimoji="0" lang="de-DE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0" name="Rectangle 154"/>
              <p:cNvSpPr>
                <a:spLocks noChangeArrowheads="1"/>
              </p:cNvSpPr>
              <p:nvPr/>
            </p:nvSpPr>
            <p:spPr bwMode="auto">
              <a:xfrm>
                <a:off x="530" y="2213"/>
                <a:ext cx="76" cy="3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1" name="Freeform 155"/>
              <p:cNvSpPr>
                <a:spLocks/>
              </p:cNvSpPr>
              <p:nvPr/>
            </p:nvSpPr>
            <p:spPr bwMode="auto">
              <a:xfrm>
                <a:off x="530" y="2213"/>
                <a:ext cx="76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28" y="0"/>
                  </a:cxn>
                  <a:cxn ang="0">
                    <a:pos x="128" y="66"/>
                  </a:cxn>
                  <a:cxn ang="0">
                    <a:pos x="0" y="66"/>
                  </a:cxn>
                  <a:cxn ang="0">
                    <a:pos x="0" y="0"/>
                  </a:cxn>
                </a:cxnLst>
                <a:rect l="0" t="0" r="r" b="b"/>
                <a:pathLst>
                  <a:path w="128" h="66">
                    <a:moveTo>
                      <a:pt x="0" y="0"/>
                    </a:moveTo>
                    <a:lnTo>
                      <a:pt x="0" y="0"/>
                    </a:lnTo>
                    <a:lnTo>
                      <a:pt x="128" y="0"/>
                    </a:lnTo>
                    <a:lnTo>
                      <a:pt x="128" y="66"/>
                    </a:lnTo>
                    <a:lnTo>
                      <a:pt x="0" y="66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2" name="Rectangle 156"/>
              <p:cNvSpPr>
                <a:spLocks noChangeArrowheads="1"/>
              </p:cNvSpPr>
              <p:nvPr/>
            </p:nvSpPr>
            <p:spPr bwMode="auto">
              <a:xfrm>
                <a:off x="648" y="2274"/>
                <a:ext cx="224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Legend</a:t>
                </a:r>
                <a:endParaRPr kumimoji="0" lang="de-DE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3" name="Rectangle 157"/>
              <p:cNvSpPr>
                <a:spLocks noChangeArrowheads="1"/>
              </p:cNvSpPr>
              <p:nvPr/>
            </p:nvSpPr>
            <p:spPr bwMode="auto">
              <a:xfrm>
                <a:off x="530" y="2289"/>
                <a:ext cx="76" cy="3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4" name="Line 158"/>
              <p:cNvSpPr>
                <a:spLocks noChangeShapeType="1"/>
              </p:cNvSpPr>
              <p:nvPr/>
            </p:nvSpPr>
            <p:spPr bwMode="auto">
              <a:xfrm flipV="1">
                <a:off x="530" y="2289"/>
                <a:ext cx="15" cy="14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5" name="Line 159"/>
              <p:cNvSpPr>
                <a:spLocks noChangeShapeType="1"/>
              </p:cNvSpPr>
              <p:nvPr/>
            </p:nvSpPr>
            <p:spPr bwMode="auto">
              <a:xfrm flipV="1">
                <a:off x="530" y="2289"/>
                <a:ext cx="30" cy="2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6" name="Line 160"/>
              <p:cNvSpPr>
                <a:spLocks noChangeShapeType="1"/>
              </p:cNvSpPr>
              <p:nvPr/>
            </p:nvSpPr>
            <p:spPr bwMode="auto">
              <a:xfrm flipV="1">
                <a:off x="535" y="2289"/>
                <a:ext cx="39" cy="3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7" name="Line 161"/>
              <p:cNvSpPr>
                <a:spLocks noChangeShapeType="1"/>
              </p:cNvSpPr>
              <p:nvPr/>
            </p:nvSpPr>
            <p:spPr bwMode="auto">
              <a:xfrm flipV="1">
                <a:off x="550" y="2289"/>
                <a:ext cx="39" cy="3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8" name="Line 162"/>
              <p:cNvSpPr>
                <a:spLocks noChangeShapeType="1"/>
              </p:cNvSpPr>
              <p:nvPr/>
            </p:nvSpPr>
            <p:spPr bwMode="auto">
              <a:xfrm flipV="1">
                <a:off x="565" y="2289"/>
                <a:ext cx="39" cy="3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9" name="Line 163"/>
              <p:cNvSpPr>
                <a:spLocks noChangeShapeType="1"/>
              </p:cNvSpPr>
              <p:nvPr/>
            </p:nvSpPr>
            <p:spPr bwMode="auto">
              <a:xfrm flipV="1">
                <a:off x="580" y="2301"/>
                <a:ext cx="26" cy="24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0" name="Line 164"/>
              <p:cNvSpPr>
                <a:spLocks noChangeShapeType="1"/>
              </p:cNvSpPr>
              <p:nvPr/>
            </p:nvSpPr>
            <p:spPr bwMode="auto">
              <a:xfrm flipV="1">
                <a:off x="594" y="2315"/>
                <a:ext cx="12" cy="1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1" name="Freeform 165"/>
              <p:cNvSpPr>
                <a:spLocks/>
              </p:cNvSpPr>
              <p:nvPr/>
            </p:nvSpPr>
            <p:spPr bwMode="auto">
              <a:xfrm>
                <a:off x="530" y="2289"/>
                <a:ext cx="76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28" y="0"/>
                  </a:cxn>
                  <a:cxn ang="0">
                    <a:pos x="128" y="66"/>
                  </a:cxn>
                  <a:cxn ang="0">
                    <a:pos x="0" y="66"/>
                  </a:cxn>
                  <a:cxn ang="0">
                    <a:pos x="0" y="0"/>
                  </a:cxn>
                </a:cxnLst>
                <a:rect l="0" t="0" r="r" b="b"/>
                <a:pathLst>
                  <a:path w="128" h="66">
                    <a:moveTo>
                      <a:pt x="0" y="0"/>
                    </a:moveTo>
                    <a:lnTo>
                      <a:pt x="0" y="0"/>
                    </a:lnTo>
                    <a:lnTo>
                      <a:pt x="128" y="0"/>
                    </a:lnTo>
                    <a:lnTo>
                      <a:pt x="128" y="66"/>
                    </a:lnTo>
                    <a:lnTo>
                      <a:pt x="0" y="66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2" name="Rectangle 166"/>
              <p:cNvSpPr>
                <a:spLocks noChangeArrowheads="1"/>
              </p:cNvSpPr>
              <p:nvPr/>
            </p:nvSpPr>
            <p:spPr bwMode="auto">
              <a:xfrm>
                <a:off x="648" y="2350"/>
                <a:ext cx="224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7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Legend</a:t>
                </a:r>
                <a:endParaRPr kumimoji="0" lang="de-DE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3" name="Rectangle 167"/>
              <p:cNvSpPr>
                <a:spLocks noChangeArrowheads="1"/>
              </p:cNvSpPr>
              <p:nvPr/>
            </p:nvSpPr>
            <p:spPr bwMode="auto">
              <a:xfrm>
                <a:off x="530" y="2365"/>
                <a:ext cx="76" cy="3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4" name="Freeform 168"/>
              <p:cNvSpPr>
                <a:spLocks/>
              </p:cNvSpPr>
              <p:nvPr/>
            </p:nvSpPr>
            <p:spPr bwMode="auto">
              <a:xfrm>
                <a:off x="530" y="2379"/>
                <a:ext cx="76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28" y="0"/>
                  </a:cxn>
                </a:cxnLst>
                <a:rect l="0" t="0" r="r" b="b"/>
                <a:pathLst>
                  <a:path w="128">
                    <a:moveTo>
                      <a:pt x="1" y="0"/>
                    </a:moveTo>
                    <a:lnTo>
                      <a:pt x="0" y="0"/>
                    </a:lnTo>
                    <a:lnTo>
                      <a:pt x="128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5" name="Line 169"/>
              <p:cNvSpPr>
                <a:spLocks noChangeShapeType="1"/>
              </p:cNvSpPr>
              <p:nvPr/>
            </p:nvSpPr>
            <p:spPr bwMode="auto">
              <a:xfrm>
                <a:off x="530" y="2392"/>
                <a:ext cx="76" cy="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6" name="Freeform 170"/>
              <p:cNvSpPr>
                <a:spLocks/>
              </p:cNvSpPr>
              <p:nvPr/>
            </p:nvSpPr>
            <p:spPr bwMode="auto">
              <a:xfrm>
                <a:off x="530" y="2365"/>
                <a:ext cx="76" cy="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28" y="0"/>
                  </a:cxn>
                  <a:cxn ang="0">
                    <a:pos x="128" y="66"/>
                  </a:cxn>
                  <a:cxn ang="0">
                    <a:pos x="0" y="66"/>
                  </a:cxn>
                  <a:cxn ang="0">
                    <a:pos x="0" y="0"/>
                  </a:cxn>
                </a:cxnLst>
                <a:rect l="0" t="0" r="r" b="b"/>
                <a:pathLst>
                  <a:path w="128" h="66">
                    <a:moveTo>
                      <a:pt x="0" y="0"/>
                    </a:moveTo>
                    <a:lnTo>
                      <a:pt x="0" y="0"/>
                    </a:lnTo>
                    <a:lnTo>
                      <a:pt x="128" y="0"/>
                    </a:lnTo>
                    <a:lnTo>
                      <a:pt x="128" y="66"/>
                    </a:lnTo>
                    <a:lnTo>
                      <a:pt x="0" y="66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7" name="Rectangle 171"/>
              <p:cNvSpPr>
                <a:spLocks noChangeArrowheads="1"/>
              </p:cNvSpPr>
              <p:nvPr/>
            </p:nvSpPr>
            <p:spPr bwMode="auto">
              <a:xfrm>
                <a:off x="697" y="1883"/>
                <a:ext cx="1206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MHC </a:t>
                </a:r>
                <a:r>
                  <a:rPr kumimoji="0" lang="de-DE" sz="10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class</a:t>
                </a:r>
                <a:r>
                  <a:rPr kumimoji="0" lang="de-DE" sz="1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 I </a:t>
                </a:r>
                <a:r>
                  <a:rPr kumimoji="0" lang="de-DE" sz="10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surface</a:t>
                </a:r>
                <a:r>
                  <a:rPr kumimoji="0" lang="de-DE" sz="1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kumimoji="0" lang="de-DE" sz="10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expression</a:t>
                </a:r>
                <a:endParaRPr kumimoji="0" lang="de-DE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84" name="Rechteck 21"/>
            <p:cNvSpPr/>
            <p:nvPr/>
          </p:nvSpPr>
          <p:spPr bwMode="auto">
            <a:xfrm>
              <a:off x="989218" y="3200884"/>
              <a:ext cx="476652" cy="6658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600"/>
            </a:p>
          </p:txBody>
        </p:sp>
        <p:sp>
          <p:nvSpPr>
            <p:cNvPr id="285" name="Textfeld 26"/>
            <p:cNvSpPr txBox="1">
              <a:spLocks noChangeArrowheads="1"/>
            </p:cNvSpPr>
            <p:nvPr/>
          </p:nvSpPr>
          <p:spPr bwMode="auto">
            <a:xfrm>
              <a:off x="908999" y="3183070"/>
              <a:ext cx="65594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900" b="1" dirty="0"/>
                <a:t>MCMV</a:t>
              </a:r>
              <a:r>
                <a:rPr lang="de-DE" sz="900" b="1" baseline="30000" dirty="0"/>
                <a:t>WT</a:t>
              </a:r>
            </a:p>
          </p:txBody>
        </p:sp>
        <p:sp>
          <p:nvSpPr>
            <p:cNvPr id="286" name="Textfeld 27"/>
            <p:cNvSpPr txBox="1">
              <a:spLocks noChangeArrowheads="1"/>
            </p:cNvSpPr>
            <p:nvPr/>
          </p:nvSpPr>
          <p:spPr bwMode="auto">
            <a:xfrm>
              <a:off x="908720" y="3550499"/>
              <a:ext cx="93807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900" b="1"/>
                <a:t>MCMV</a:t>
              </a:r>
              <a:r>
                <a:rPr lang="de-DE" sz="900" b="1" baseline="30000"/>
                <a:t>∆m06m152</a:t>
              </a:r>
            </a:p>
          </p:txBody>
        </p:sp>
        <p:sp>
          <p:nvSpPr>
            <p:cNvPr id="287" name="Textfeld 28"/>
            <p:cNvSpPr txBox="1">
              <a:spLocks noChangeArrowheads="1"/>
            </p:cNvSpPr>
            <p:nvPr/>
          </p:nvSpPr>
          <p:spPr bwMode="auto">
            <a:xfrm>
              <a:off x="908999" y="3307197"/>
              <a:ext cx="83548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900" b="1" dirty="0"/>
                <a:t>MCMV</a:t>
              </a:r>
              <a:r>
                <a:rPr lang="de-DE" sz="900" b="1" baseline="30000" dirty="0"/>
                <a:t>M45I-&gt;A</a:t>
              </a:r>
            </a:p>
          </p:txBody>
        </p:sp>
        <p:sp>
          <p:nvSpPr>
            <p:cNvPr id="288" name="Textfeld 29"/>
            <p:cNvSpPr txBox="1">
              <a:spLocks noChangeArrowheads="1"/>
            </p:cNvSpPr>
            <p:nvPr/>
          </p:nvSpPr>
          <p:spPr bwMode="auto">
            <a:xfrm>
              <a:off x="908999" y="3431261"/>
              <a:ext cx="91242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900" b="1"/>
                <a:t>MCMV</a:t>
              </a:r>
              <a:r>
                <a:rPr lang="de-DE" sz="900" b="1" baseline="30000"/>
                <a:t>M45Cterm</a:t>
              </a:r>
            </a:p>
          </p:txBody>
        </p:sp>
        <p:sp>
          <p:nvSpPr>
            <p:cNvPr id="289" name="Textfeld 30"/>
            <p:cNvSpPr txBox="1">
              <a:spLocks noChangeArrowheads="1"/>
            </p:cNvSpPr>
            <p:nvPr/>
          </p:nvSpPr>
          <p:spPr bwMode="auto">
            <a:xfrm>
              <a:off x="908720" y="3662060"/>
              <a:ext cx="76815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900" b="1" dirty="0" err="1"/>
                <a:t>uninfected</a:t>
              </a:r>
              <a:endParaRPr lang="de-DE" sz="900" b="1" baseline="30000" dirty="0"/>
            </a:p>
          </p:txBody>
        </p:sp>
      </p:grpSp>
      <p:grpSp>
        <p:nvGrpSpPr>
          <p:cNvPr id="458" name="Group 268"/>
          <p:cNvGrpSpPr>
            <a:grpSpLocks noChangeAspect="1"/>
          </p:cNvGrpSpPr>
          <p:nvPr/>
        </p:nvGrpSpPr>
        <p:grpSpPr>
          <a:xfrm>
            <a:off x="3339424" y="420894"/>
            <a:ext cx="2319413" cy="2350906"/>
            <a:chOff x="3679993" y="1710523"/>
            <a:chExt cx="2629327" cy="2871971"/>
          </a:xfrm>
        </p:grpSpPr>
        <p:sp>
          <p:nvSpPr>
            <p:cNvPr id="459" name="Textfeld 143"/>
            <p:cNvSpPr txBox="1"/>
            <p:nvPr/>
          </p:nvSpPr>
          <p:spPr>
            <a:xfrm rot="18468430">
              <a:off x="5255711" y="3896406"/>
              <a:ext cx="10043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800" b="1" dirty="0" smtClean="0">
                  <a:latin typeface="Arial" pitchFamily="34" charset="0"/>
                  <a:cs typeface="Arial" pitchFamily="34" charset="0"/>
                </a:rPr>
                <a:t>M45Cterm</a:t>
              </a:r>
              <a:endParaRPr lang="de-DE" sz="8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60" name="Group 198"/>
            <p:cNvGrpSpPr/>
            <p:nvPr/>
          </p:nvGrpSpPr>
          <p:grpSpPr>
            <a:xfrm>
              <a:off x="3679993" y="1710523"/>
              <a:ext cx="2629327" cy="2871971"/>
              <a:chOff x="3535977" y="3870763"/>
              <a:chExt cx="2629327" cy="2871971"/>
            </a:xfrm>
          </p:grpSpPr>
          <p:sp>
            <p:nvSpPr>
              <p:cNvPr id="461" name="Rectangle 16"/>
              <p:cNvSpPr>
                <a:spLocks noChangeArrowheads="1"/>
              </p:cNvSpPr>
              <p:nvPr/>
            </p:nvSpPr>
            <p:spPr bwMode="auto">
              <a:xfrm>
                <a:off x="4003229" y="5582238"/>
                <a:ext cx="174625" cy="65734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2" name="Freeform 17"/>
              <p:cNvSpPr>
                <a:spLocks/>
              </p:cNvSpPr>
              <p:nvPr/>
            </p:nvSpPr>
            <p:spPr bwMode="auto">
              <a:xfrm>
                <a:off x="4003229" y="5582238"/>
                <a:ext cx="174625" cy="61351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0" y="25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25"/>
                  </a:cxn>
                </a:cxnLst>
                <a:rect l="0" t="0" r="r" b="b"/>
                <a:pathLst>
                  <a:path w="201" h="25">
                    <a:moveTo>
                      <a:pt x="0" y="25"/>
                    </a:moveTo>
                    <a:lnTo>
                      <a:pt x="0" y="25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25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3" name="Freeform 18"/>
              <p:cNvSpPr>
                <a:spLocks/>
              </p:cNvSpPr>
              <p:nvPr/>
            </p:nvSpPr>
            <p:spPr bwMode="auto">
              <a:xfrm>
                <a:off x="4047679" y="5577855"/>
                <a:ext cx="85725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4" name="Line 19"/>
              <p:cNvSpPr>
                <a:spLocks noChangeShapeType="1"/>
              </p:cNvSpPr>
              <p:nvPr/>
            </p:nvSpPr>
            <p:spPr bwMode="auto">
              <a:xfrm>
                <a:off x="4090542" y="5577855"/>
                <a:ext cx="1588" cy="4382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5" name="Rectangle 20"/>
              <p:cNvSpPr>
                <a:spLocks noChangeArrowheads="1"/>
              </p:cNvSpPr>
              <p:nvPr/>
            </p:nvSpPr>
            <p:spPr bwMode="auto">
              <a:xfrm>
                <a:off x="4268342" y="5591002"/>
                <a:ext cx="174625" cy="56969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6" name="Freeform 21"/>
              <p:cNvSpPr>
                <a:spLocks/>
              </p:cNvSpPr>
              <p:nvPr/>
            </p:nvSpPr>
            <p:spPr bwMode="auto">
              <a:xfrm>
                <a:off x="4268342" y="5591002"/>
                <a:ext cx="174625" cy="52587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0" y="21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21"/>
                  </a:cxn>
                </a:cxnLst>
                <a:rect l="0" t="0" r="r" b="b"/>
                <a:pathLst>
                  <a:path w="201" h="21">
                    <a:moveTo>
                      <a:pt x="0" y="21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21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7" name="Freeform 22"/>
              <p:cNvSpPr>
                <a:spLocks/>
              </p:cNvSpPr>
              <p:nvPr/>
            </p:nvSpPr>
            <p:spPr bwMode="auto">
              <a:xfrm>
                <a:off x="4312792" y="5586620"/>
                <a:ext cx="85725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8" name="Line 23"/>
              <p:cNvSpPr>
                <a:spLocks noChangeShapeType="1"/>
              </p:cNvSpPr>
              <p:nvPr/>
            </p:nvSpPr>
            <p:spPr bwMode="auto">
              <a:xfrm>
                <a:off x="4355654" y="5586620"/>
                <a:ext cx="1588" cy="4382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9" name="Rectangle 24"/>
              <p:cNvSpPr>
                <a:spLocks noChangeArrowheads="1"/>
              </p:cNvSpPr>
              <p:nvPr/>
            </p:nvSpPr>
            <p:spPr bwMode="auto">
              <a:xfrm>
                <a:off x="4533454" y="5595384"/>
                <a:ext cx="174625" cy="52587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0" name="Freeform 25"/>
              <p:cNvSpPr>
                <a:spLocks/>
              </p:cNvSpPr>
              <p:nvPr/>
            </p:nvSpPr>
            <p:spPr bwMode="auto">
              <a:xfrm>
                <a:off x="4533454" y="5595384"/>
                <a:ext cx="174625" cy="4820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20"/>
                  </a:cxn>
                </a:cxnLst>
                <a:rect l="0" t="0" r="r" b="b"/>
                <a:pathLst>
                  <a:path w="201" h="20">
                    <a:moveTo>
                      <a:pt x="0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2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1" name="Freeform 26"/>
              <p:cNvSpPr>
                <a:spLocks/>
              </p:cNvSpPr>
              <p:nvPr/>
            </p:nvSpPr>
            <p:spPr bwMode="auto">
              <a:xfrm>
                <a:off x="4576317" y="5586620"/>
                <a:ext cx="87313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2" name="Line 27"/>
              <p:cNvSpPr>
                <a:spLocks noChangeShapeType="1"/>
              </p:cNvSpPr>
              <p:nvPr/>
            </p:nvSpPr>
            <p:spPr bwMode="auto">
              <a:xfrm>
                <a:off x="4620767" y="5586620"/>
                <a:ext cx="1588" cy="8764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3" name="Rectangle 28"/>
              <p:cNvSpPr>
                <a:spLocks noChangeArrowheads="1"/>
              </p:cNvSpPr>
              <p:nvPr/>
            </p:nvSpPr>
            <p:spPr bwMode="auto">
              <a:xfrm>
                <a:off x="4796979" y="5595384"/>
                <a:ext cx="176213" cy="52587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4" name="Freeform 29"/>
              <p:cNvSpPr>
                <a:spLocks/>
              </p:cNvSpPr>
              <p:nvPr/>
            </p:nvSpPr>
            <p:spPr bwMode="auto">
              <a:xfrm>
                <a:off x="4796979" y="5595384"/>
                <a:ext cx="174625" cy="4820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20"/>
                  </a:cxn>
                </a:cxnLst>
                <a:rect l="0" t="0" r="r" b="b"/>
                <a:pathLst>
                  <a:path w="201" h="20">
                    <a:moveTo>
                      <a:pt x="0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2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5" name="Freeform 30"/>
              <p:cNvSpPr>
                <a:spLocks/>
              </p:cNvSpPr>
              <p:nvPr/>
            </p:nvSpPr>
            <p:spPr bwMode="auto">
              <a:xfrm>
                <a:off x="4841429" y="5595384"/>
                <a:ext cx="87313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6" name="Line 31"/>
              <p:cNvSpPr>
                <a:spLocks noChangeShapeType="1"/>
              </p:cNvSpPr>
              <p:nvPr/>
            </p:nvSpPr>
            <p:spPr bwMode="auto">
              <a:xfrm>
                <a:off x="4885879" y="5595384"/>
                <a:ext cx="1588" cy="4382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7" name="Rectangle 32"/>
              <p:cNvSpPr>
                <a:spLocks noChangeArrowheads="1"/>
              </p:cNvSpPr>
              <p:nvPr/>
            </p:nvSpPr>
            <p:spPr bwMode="auto">
              <a:xfrm>
                <a:off x="5062092" y="5577855"/>
                <a:ext cx="176213" cy="70116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8" name="Freeform 33"/>
              <p:cNvSpPr>
                <a:spLocks/>
              </p:cNvSpPr>
              <p:nvPr/>
            </p:nvSpPr>
            <p:spPr bwMode="auto">
              <a:xfrm>
                <a:off x="5062092" y="5577855"/>
                <a:ext cx="174625" cy="65734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0" y="26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26"/>
                  </a:cxn>
                </a:cxnLst>
                <a:rect l="0" t="0" r="r" b="b"/>
                <a:pathLst>
                  <a:path w="201" h="26">
                    <a:moveTo>
                      <a:pt x="0" y="26"/>
                    </a:moveTo>
                    <a:lnTo>
                      <a:pt x="0" y="26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26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9" name="Freeform 34"/>
              <p:cNvSpPr>
                <a:spLocks/>
              </p:cNvSpPr>
              <p:nvPr/>
            </p:nvSpPr>
            <p:spPr bwMode="auto">
              <a:xfrm>
                <a:off x="5106542" y="5577855"/>
                <a:ext cx="87313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0" name="Line 35"/>
              <p:cNvSpPr>
                <a:spLocks noChangeShapeType="1"/>
              </p:cNvSpPr>
              <p:nvPr/>
            </p:nvSpPr>
            <p:spPr bwMode="auto">
              <a:xfrm>
                <a:off x="5150992" y="5577855"/>
                <a:ext cx="1588" cy="4382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" name="Rectangle 36"/>
              <p:cNvSpPr>
                <a:spLocks noChangeArrowheads="1"/>
              </p:cNvSpPr>
              <p:nvPr/>
            </p:nvSpPr>
            <p:spPr bwMode="auto">
              <a:xfrm>
                <a:off x="5327204" y="5577855"/>
                <a:ext cx="176213" cy="70116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2" name="Freeform 37"/>
              <p:cNvSpPr>
                <a:spLocks/>
              </p:cNvSpPr>
              <p:nvPr/>
            </p:nvSpPr>
            <p:spPr bwMode="auto">
              <a:xfrm>
                <a:off x="5327204" y="5577855"/>
                <a:ext cx="174625" cy="65734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0" y="27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27"/>
                  </a:cxn>
                </a:cxnLst>
                <a:rect l="0" t="0" r="r" b="b"/>
                <a:pathLst>
                  <a:path w="201" h="27">
                    <a:moveTo>
                      <a:pt x="0" y="27"/>
                    </a:moveTo>
                    <a:lnTo>
                      <a:pt x="0" y="27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27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3" name="Freeform 38"/>
              <p:cNvSpPr>
                <a:spLocks/>
              </p:cNvSpPr>
              <p:nvPr/>
            </p:nvSpPr>
            <p:spPr bwMode="auto">
              <a:xfrm>
                <a:off x="5371654" y="5564709"/>
                <a:ext cx="87313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4" name="Line 39"/>
              <p:cNvSpPr>
                <a:spLocks noChangeShapeType="1"/>
              </p:cNvSpPr>
              <p:nvPr/>
            </p:nvSpPr>
            <p:spPr bwMode="auto">
              <a:xfrm>
                <a:off x="5416104" y="5564709"/>
                <a:ext cx="1588" cy="13147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5" name="Rectangle 40"/>
              <p:cNvSpPr>
                <a:spLocks noChangeArrowheads="1"/>
              </p:cNvSpPr>
              <p:nvPr/>
            </p:nvSpPr>
            <p:spPr bwMode="auto">
              <a:xfrm>
                <a:off x="5592317" y="4517355"/>
                <a:ext cx="176213" cy="1130616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6" name="Freeform 41"/>
              <p:cNvSpPr>
                <a:spLocks/>
              </p:cNvSpPr>
              <p:nvPr/>
            </p:nvSpPr>
            <p:spPr bwMode="auto">
              <a:xfrm>
                <a:off x="5592317" y="4517355"/>
                <a:ext cx="174625" cy="1126234"/>
              </a:xfrm>
              <a:custGeom>
                <a:avLst/>
                <a:gdLst/>
                <a:ahLst/>
                <a:cxnLst>
                  <a:cxn ang="0">
                    <a:pos x="0" y="469"/>
                  </a:cxn>
                  <a:cxn ang="0">
                    <a:pos x="0" y="469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469"/>
                  </a:cxn>
                </a:cxnLst>
                <a:rect l="0" t="0" r="r" b="b"/>
                <a:pathLst>
                  <a:path w="201" h="469">
                    <a:moveTo>
                      <a:pt x="0" y="469"/>
                    </a:moveTo>
                    <a:lnTo>
                      <a:pt x="0" y="469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469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7" name="Freeform 42"/>
              <p:cNvSpPr>
                <a:spLocks/>
              </p:cNvSpPr>
              <p:nvPr/>
            </p:nvSpPr>
            <p:spPr bwMode="auto">
              <a:xfrm>
                <a:off x="5636767" y="4482297"/>
                <a:ext cx="87313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8" name="Line 43"/>
              <p:cNvSpPr>
                <a:spLocks noChangeShapeType="1"/>
              </p:cNvSpPr>
              <p:nvPr/>
            </p:nvSpPr>
            <p:spPr bwMode="auto">
              <a:xfrm>
                <a:off x="5679629" y="4482297"/>
                <a:ext cx="1588" cy="35058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9" name="Rectangle 44"/>
              <p:cNvSpPr>
                <a:spLocks noChangeArrowheads="1"/>
              </p:cNvSpPr>
              <p:nvPr/>
            </p:nvSpPr>
            <p:spPr bwMode="auto">
              <a:xfrm>
                <a:off x="5857429" y="5170308"/>
                <a:ext cx="176213" cy="477663"/>
              </a:xfrm>
              <a:prstGeom prst="rect">
                <a:avLst/>
              </a:prstGeom>
              <a:solidFill>
                <a:srgbClr val="D4D4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0" name="Freeform 45"/>
              <p:cNvSpPr>
                <a:spLocks/>
              </p:cNvSpPr>
              <p:nvPr/>
            </p:nvSpPr>
            <p:spPr bwMode="auto">
              <a:xfrm>
                <a:off x="5857429" y="5170308"/>
                <a:ext cx="174625" cy="473281"/>
              </a:xfrm>
              <a:custGeom>
                <a:avLst/>
                <a:gdLst/>
                <a:ahLst/>
                <a:cxnLst>
                  <a:cxn ang="0">
                    <a:pos x="0" y="196"/>
                  </a:cxn>
                  <a:cxn ang="0">
                    <a:pos x="0" y="196"/>
                  </a:cxn>
                  <a:cxn ang="0">
                    <a:pos x="0" y="0"/>
                  </a:cxn>
                  <a:cxn ang="0">
                    <a:pos x="201" y="0"/>
                  </a:cxn>
                  <a:cxn ang="0">
                    <a:pos x="201" y="196"/>
                  </a:cxn>
                </a:cxnLst>
                <a:rect l="0" t="0" r="r" b="b"/>
                <a:pathLst>
                  <a:path w="201" h="196">
                    <a:moveTo>
                      <a:pt x="0" y="196"/>
                    </a:moveTo>
                    <a:lnTo>
                      <a:pt x="0" y="196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196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1" name="Freeform 46"/>
              <p:cNvSpPr>
                <a:spLocks/>
              </p:cNvSpPr>
              <p:nvPr/>
            </p:nvSpPr>
            <p:spPr bwMode="auto">
              <a:xfrm>
                <a:off x="5901879" y="5157161"/>
                <a:ext cx="87313" cy="43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0" y="0"/>
                  </a:cxn>
                  <a:cxn ang="0">
                    <a:pos x="0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2" name="Line 47"/>
              <p:cNvSpPr>
                <a:spLocks noChangeShapeType="1"/>
              </p:cNvSpPr>
              <p:nvPr/>
            </p:nvSpPr>
            <p:spPr bwMode="auto">
              <a:xfrm>
                <a:off x="5944742" y="5157161"/>
                <a:ext cx="1588" cy="13147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3" name="Rectangle 56"/>
              <p:cNvSpPr>
                <a:spLocks noChangeArrowheads="1"/>
              </p:cNvSpPr>
              <p:nvPr/>
            </p:nvSpPr>
            <p:spPr bwMode="auto">
              <a:xfrm rot="16200000">
                <a:off x="3321090" y="4715928"/>
                <a:ext cx="612948" cy="183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Arial" charset="0"/>
                  </a:rPr>
                  <a:t>% IFN</a:t>
                </a:r>
                <a:r>
                  <a:rPr kumimoji="0" lang="el-GR" sz="105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Arial" charset="0"/>
                  </a:rPr>
                  <a:t>γ</a:t>
                </a:r>
                <a:r>
                  <a:rPr kumimoji="0" lang="de-DE" sz="1050" b="1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Arial" charset="0"/>
                  </a:rPr>
                  <a:t>+</a:t>
                </a:r>
                <a:endParaRPr kumimoji="0" lang="de-DE" sz="2800" b="0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Arial" charset="0"/>
                </a:endParaRPr>
              </a:p>
            </p:txBody>
          </p:sp>
          <p:sp>
            <p:nvSpPr>
              <p:cNvPr id="494" name="Line 59"/>
              <p:cNvSpPr>
                <a:spLocks noChangeShapeType="1"/>
              </p:cNvSpPr>
              <p:nvPr/>
            </p:nvSpPr>
            <p:spPr bwMode="auto">
              <a:xfrm>
                <a:off x="3958779" y="5647971"/>
                <a:ext cx="2206525" cy="4149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5" name="Line 60"/>
              <p:cNvSpPr>
                <a:spLocks noChangeShapeType="1"/>
              </p:cNvSpPr>
              <p:nvPr/>
            </p:nvSpPr>
            <p:spPr bwMode="auto">
              <a:xfrm>
                <a:off x="4090542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6" name="Line 63"/>
              <p:cNvSpPr>
                <a:spLocks noChangeShapeType="1"/>
              </p:cNvSpPr>
              <p:nvPr/>
            </p:nvSpPr>
            <p:spPr bwMode="auto">
              <a:xfrm>
                <a:off x="4355654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7" name="Line 66"/>
              <p:cNvSpPr>
                <a:spLocks noChangeShapeType="1"/>
              </p:cNvSpPr>
              <p:nvPr/>
            </p:nvSpPr>
            <p:spPr bwMode="auto">
              <a:xfrm>
                <a:off x="4620767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8" name="Line 69"/>
              <p:cNvSpPr>
                <a:spLocks noChangeShapeType="1"/>
              </p:cNvSpPr>
              <p:nvPr/>
            </p:nvSpPr>
            <p:spPr bwMode="auto">
              <a:xfrm>
                <a:off x="4885879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9" name="Line 72"/>
              <p:cNvSpPr>
                <a:spLocks noChangeShapeType="1"/>
              </p:cNvSpPr>
              <p:nvPr/>
            </p:nvSpPr>
            <p:spPr bwMode="auto">
              <a:xfrm>
                <a:off x="5150992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0" name="Line 76"/>
              <p:cNvSpPr>
                <a:spLocks noChangeShapeType="1"/>
              </p:cNvSpPr>
              <p:nvPr/>
            </p:nvSpPr>
            <p:spPr bwMode="auto">
              <a:xfrm>
                <a:off x="5416104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" name="Line 80"/>
              <p:cNvSpPr>
                <a:spLocks noChangeShapeType="1"/>
              </p:cNvSpPr>
              <p:nvPr/>
            </p:nvSpPr>
            <p:spPr bwMode="auto">
              <a:xfrm>
                <a:off x="5679629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2" name="Line 83"/>
              <p:cNvSpPr>
                <a:spLocks noChangeShapeType="1"/>
              </p:cNvSpPr>
              <p:nvPr/>
            </p:nvSpPr>
            <p:spPr bwMode="auto">
              <a:xfrm>
                <a:off x="5944742" y="5647971"/>
                <a:ext cx="1588" cy="8326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3" name="Line 90"/>
              <p:cNvSpPr>
                <a:spLocks noChangeShapeType="1"/>
              </p:cNvSpPr>
              <p:nvPr/>
            </p:nvSpPr>
            <p:spPr bwMode="auto">
              <a:xfrm flipH="1" flipV="1">
                <a:off x="3951899" y="3870763"/>
                <a:ext cx="0" cy="18002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4" name="Line 91"/>
              <p:cNvSpPr>
                <a:spLocks noChangeShapeType="1"/>
              </p:cNvSpPr>
              <p:nvPr/>
            </p:nvSpPr>
            <p:spPr bwMode="auto">
              <a:xfrm flipH="1">
                <a:off x="3928617" y="5647971"/>
                <a:ext cx="30163" cy="438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5" name="Rectangle 92"/>
              <p:cNvSpPr>
                <a:spLocks noChangeArrowheads="1"/>
              </p:cNvSpPr>
              <p:nvPr/>
            </p:nvSpPr>
            <p:spPr bwMode="auto">
              <a:xfrm>
                <a:off x="3818516" y="5580112"/>
                <a:ext cx="144710" cy="123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0</a:t>
                </a:r>
                <a:endParaRPr kumimoji="0" lang="de-DE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6" name="Line 93"/>
              <p:cNvSpPr>
                <a:spLocks noChangeShapeType="1"/>
              </p:cNvSpPr>
              <p:nvPr/>
            </p:nvSpPr>
            <p:spPr bwMode="auto">
              <a:xfrm flipH="1">
                <a:off x="3928617" y="4789053"/>
                <a:ext cx="30163" cy="438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7" name="Rectangle 94"/>
              <p:cNvSpPr>
                <a:spLocks noChangeArrowheads="1"/>
              </p:cNvSpPr>
              <p:nvPr/>
            </p:nvSpPr>
            <p:spPr bwMode="auto">
              <a:xfrm>
                <a:off x="3789276" y="4736486"/>
                <a:ext cx="115416" cy="123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20</a:t>
                </a:r>
                <a:endParaRPr kumimoji="0" lang="de-DE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8" name="Line 95"/>
              <p:cNvSpPr>
                <a:spLocks noChangeShapeType="1"/>
              </p:cNvSpPr>
              <p:nvPr/>
            </p:nvSpPr>
            <p:spPr bwMode="auto">
              <a:xfrm flipH="1">
                <a:off x="3928617" y="3930136"/>
                <a:ext cx="30163" cy="4382"/>
              </a:xfrm>
              <a:prstGeom prst="line">
                <a:avLst/>
              </a:prstGeom>
              <a:noFill/>
              <a:ln w="206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9" name="Rectangle 96"/>
              <p:cNvSpPr>
                <a:spLocks noChangeArrowheads="1"/>
              </p:cNvSpPr>
              <p:nvPr/>
            </p:nvSpPr>
            <p:spPr bwMode="auto">
              <a:xfrm>
                <a:off x="3789276" y="3873186"/>
                <a:ext cx="115416" cy="123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40</a:t>
                </a:r>
                <a:endParaRPr kumimoji="0" lang="de-DE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0" name="Textfeld 139"/>
              <p:cNvSpPr txBox="1"/>
              <p:nvPr/>
            </p:nvSpPr>
            <p:spPr>
              <a:xfrm rot="18468430">
                <a:off x="3899473" y="5949064"/>
                <a:ext cx="5747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 b="1" dirty="0" smtClean="0">
                    <a:latin typeface="Arial" pitchFamily="34" charset="0"/>
                    <a:cs typeface="Arial" pitchFamily="34" charset="0"/>
                  </a:rPr>
                  <a:t>WT</a:t>
                </a:r>
                <a:endParaRPr lang="de-DE" sz="8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1" name="Textfeld 141"/>
              <p:cNvSpPr txBox="1"/>
              <p:nvPr/>
            </p:nvSpPr>
            <p:spPr>
              <a:xfrm>
                <a:off x="4209150" y="5677180"/>
                <a:ext cx="274434" cy="342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" name="Textfeld 142"/>
              <p:cNvSpPr txBox="1"/>
              <p:nvPr/>
            </p:nvSpPr>
            <p:spPr>
              <a:xfrm rot="18468430">
                <a:off x="4196693" y="5967756"/>
                <a:ext cx="900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 b="1" dirty="0" smtClean="0">
                    <a:latin typeface="Arial" pitchFamily="34" charset="0"/>
                    <a:cs typeface="Arial" pitchFamily="34" charset="0"/>
                  </a:rPr>
                  <a:t>M45I-&gt;A</a:t>
                </a:r>
                <a:endParaRPr lang="de-DE" sz="8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" name="Textfeld 144"/>
              <p:cNvSpPr txBox="1"/>
              <p:nvPr/>
            </p:nvSpPr>
            <p:spPr>
              <a:xfrm rot="18632630">
                <a:off x="4577907" y="6074689"/>
                <a:ext cx="10590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 b="1" dirty="0" smtClean="0">
                    <a:latin typeface="Arial" pitchFamily="34" charset="0"/>
                    <a:cs typeface="Arial" pitchFamily="34" charset="0"/>
                  </a:rPr>
                  <a:t>∆m06m152</a:t>
                </a:r>
                <a:endParaRPr lang="de-DE" sz="8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" name="Textfeld 145"/>
              <p:cNvSpPr txBox="1"/>
              <p:nvPr/>
            </p:nvSpPr>
            <p:spPr>
              <a:xfrm>
                <a:off x="3957499" y="5666550"/>
                <a:ext cx="312906" cy="564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– 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" name="Textfeld 146"/>
              <p:cNvSpPr txBox="1"/>
              <p:nvPr/>
            </p:nvSpPr>
            <p:spPr>
              <a:xfrm>
                <a:off x="4746220" y="5677182"/>
                <a:ext cx="274434" cy="342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" name="Textfeld 147"/>
              <p:cNvSpPr txBox="1"/>
              <p:nvPr/>
            </p:nvSpPr>
            <p:spPr>
              <a:xfrm>
                <a:off x="4494568" y="5666550"/>
                <a:ext cx="312906" cy="564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– 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" name="Textfeld 148"/>
              <p:cNvSpPr txBox="1"/>
              <p:nvPr/>
            </p:nvSpPr>
            <p:spPr>
              <a:xfrm>
                <a:off x="5280718" y="5675105"/>
                <a:ext cx="274434" cy="342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" name="Textfeld 149"/>
              <p:cNvSpPr txBox="1"/>
              <p:nvPr/>
            </p:nvSpPr>
            <p:spPr>
              <a:xfrm>
                <a:off x="5029066" y="5664479"/>
                <a:ext cx="312906" cy="564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– 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" name="Textfeld 150"/>
              <p:cNvSpPr txBox="1"/>
              <p:nvPr/>
            </p:nvSpPr>
            <p:spPr>
              <a:xfrm>
                <a:off x="5808526" y="5677182"/>
                <a:ext cx="274434" cy="342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" name="Textfeld 151"/>
              <p:cNvSpPr txBox="1"/>
              <p:nvPr/>
            </p:nvSpPr>
            <p:spPr>
              <a:xfrm>
                <a:off x="5556874" y="5666550"/>
                <a:ext cx="312906" cy="564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b="1" dirty="0" smtClean="0">
                    <a:latin typeface="Arial" pitchFamily="34" charset="0"/>
                    <a:cs typeface="Arial" pitchFamily="34" charset="0"/>
                  </a:rPr>
                  <a:t>– </a:t>
                </a:r>
                <a:endParaRPr lang="de-DE" sz="105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" name="Textfeld 152"/>
              <p:cNvSpPr txBox="1"/>
              <p:nvPr/>
            </p:nvSpPr>
            <p:spPr>
              <a:xfrm>
                <a:off x="3637522" y="5672801"/>
                <a:ext cx="443529" cy="3025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900" b="1" dirty="0" smtClean="0">
                    <a:latin typeface="Arial" pitchFamily="34" charset="0"/>
                    <a:cs typeface="Arial" pitchFamily="34" charset="0"/>
                  </a:rPr>
                  <a:t>UV</a:t>
                </a:r>
                <a:endParaRPr lang="de-DE" sz="9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22" name="Textfeld 31"/>
          <p:cNvSpPr txBox="1">
            <a:spLocks noChangeArrowheads="1"/>
          </p:cNvSpPr>
          <p:nvPr/>
        </p:nvSpPr>
        <p:spPr bwMode="auto">
          <a:xfrm>
            <a:off x="94964" y="5076056"/>
            <a:ext cx="3321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600" b="1" dirty="0" smtClean="0"/>
              <a:t>D</a:t>
            </a:r>
            <a:endParaRPr lang="de-DE" sz="1600" b="1" dirty="0"/>
          </a:p>
        </p:txBody>
      </p:sp>
      <p:sp>
        <p:nvSpPr>
          <p:cNvPr id="657" name="Textfeld 31"/>
          <p:cNvSpPr txBox="1">
            <a:spLocks noChangeArrowheads="1"/>
          </p:cNvSpPr>
          <p:nvPr/>
        </p:nvSpPr>
        <p:spPr bwMode="auto">
          <a:xfrm>
            <a:off x="256098" y="2627784"/>
            <a:ext cx="3321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600" b="1" dirty="0" smtClean="0"/>
              <a:t>C</a:t>
            </a:r>
            <a:endParaRPr lang="de-DE" sz="1600" b="1" dirty="0"/>
          </a:p>
        </p:txBody>
      </p:sp>
      <p:grpSp>
        <p:nvGrpSpPr>
          <p:cNvPr id="588" name="Группа 587"/>
          <p:cNvGrpSpPr/>
          <p:nvPr/>
        </p:nvGrpSpPr>
        <p:grpSpPr>
          <a:xfrm>
            <a:off x="44624" y="5076056"/>
            <a:ext cx="5997578" cy="1885950"/>
            <a:chOff x="44624" y="2873753"/>
            <a:chExt cx="5997578" cy="1885950"/>
          </a:xfrm>
        </p:grpSpPr>
        <p:sp>
          <p:nvSpPr>
            <p:cNvPr id="524" name="AutoShape 358"/>
            <p:cNvSpPr>
              <a:spLocks noChangeAspect="1" noChangeArrowheads="1" noTextEdit="1"/>
            </p:cNvSpPr>
            <p:nvPr/>
          </p:nvSpPr>
          <p:spPr bwMode="auto">
            <a:xfrm>
              <a:off x="44624" y="2873753"/>
              <a:ext cx="2806700" cy="18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5" name="Freeform 360"/>
            <p:cNvSpPr>
              <a:spLocks noEditPoints="1"/>
            </p:cNvSpPr>
            <p:nvPr/>
          </p:nvSpPr>
          <p:spPr bwMode="auto">
            <a:xfrm>
              <a:off x="409749" y="4637466"/>
              <a:ext cx="2090738" cy="39688"/>
            </a:xfrm>
            <a:custGeom>
              <a:avLst/>
              <a:gdLst>
                <a:gd name="T0" fmla="*/ 0 w 1317"/>
                <a:gd name="T1" fmla="*/ 0 h 25"/>
                <a:gd name="T2" fmla="*/ 1317 w 1317"/>
                <a:gd name="T3" fmla="*/ 0 h 25"/>
                <a:gd name="T4" fmla="*/ 333 w 1317"/>
                <a:gd name="T5" fmla="*/ 25 h 25"/>
                <a:gd name="T6" fmla="*/ 333 w 1317"/>
                <a:gd name="T7" fmla="*/ 0 h 25"/>
                <a:gd name="T8" fmla="*/ 983 w 1317"/>
                <a:gd name="T9" fmla="*/ 25 h 25"/>
                <a:gd name="T10" fmla="*/ 983 w 1317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7" h="25">
                  <a:moveTo>
                    <a:pt x="0" y="0"/>
                  </a:moveTo>
                  <a:lnTo>
                    <a:pt x="1317" y="0"/>
                  </a:lnTo>
                  <a:moveTo>
                    <a:pt x="333" y="25"/>
                  </a:moveTo>
                  <a:lnTo>
                    <a:pt x="333" y="0"/>
                  </a:lnTo>
                  <a:moveTo>
                    <a:pt x="983" y="25"/>
                  </a:moveTo>
                  <a:lnTo>
                    <a:pt x="983" y="0"/>
                  </a:lnTo>
                </a:path>
              </a:pathLst>
            </a:custGeom>
            <a:noFill/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6" name="Rectangle 361"/>
            <p:cNvSpPr>
              <a:spLocks noChangeArrowheads="1"/>
            </p:cNvSpPr>
            <p:nvPr/>
          </p:nvSpPr>
          <p:spPr bwMode="auto">
            <a:xfrm>
              <a:off x="309737" y="4575553"/>
              <a:ext cx="1222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7" name="Rectangle 362"/>
            <p:cNvSpPr>
              <a:spLocks noChangeArrowheads="1"/>
            </p:cNvSpPr>
            <p:nvPr/>
          </p:nvSpPr>
          <p:spPr bwMode="auto">
            <a:xfrm>
              <a:off x="309737" y="4115178"/>
              <a:ext cx="1222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2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8" name="Rectangle 363"/>
            <p:cNvSpPr>
              <a:spLocks noChangeArrowheads="1"/>
            </p:cNvSpPr>
            <p:nvPr/>
          </p:nvSpPr>
          <p:spPr bwMode="auto">
            <a:xfrm>
              <a:off x="309737" y="3656391"/>
              <a:ext cx="1222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4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9" name="Rectangle 364"/>
            <p:cNvSpPr>
              <a:spLocks noChangeArrowheads="1"/>
            </p:cNvSpPr>
            <p:nvPr/>
          </p:nvSpPr>
          <p:spPr bwMode="auto">
            <a:xfrm>
              <a:off x="309737" y="3197603"/>
              <a:ext cx="1222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6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0" name="Freeform 365"/>
            <p:cNvSpPr>
              <a:spLocks noEditPoints="1"/>
            </p:cNvSpPr>
            <p:nvPr/>
          </p:nvSpPr>
          <p:spPr bwMode="auto">
            <a:xfrm>
              <a:off x="382762" y="3245228"/>
              <a:ext cx="39688" cy="1406525"/>
            </a:xfrm>
            <a:custGeom>
              <a:avLst/>
              <a:gdLst>
                <a:gd name="T0" fmla="*/ 25 w 25"/>
                <a:gd name="T1" fmla="*/ 886 h 886"/>
                <a:gd name="T2" fmla="*/ 25 w 25"/>
                <a:gd name="T3" fmla="*/ 0 h 886"/>
                <a:gd name="T4" fmla="*/ 25 w 25"/>
                <a:gd name="T5" fmla="*/ 877 h 886"/>
                <a:gd name="T6" fmla="*/ 0 w 25"/>
                <a:gd name="T7" fmla="*/ 877 h 886"/>
                <a:gd name="T8" fmla="*/ 25 w 25"/>
                <a:gd name="T9" fmla="*/ 588 h 886"/>
                <a:gd name="T10" fmla="*/ 0 w 25"/>
                <a:gd name="T11" fmla="*/ 588 h 886"/>
                <a:gd name="T12" fmla="*/ 25 w 25"/>
                <a:gd name="T13" fmla="*/ 299 h 886"/>
                <a:gd name="T14" fmla="*/ 0 w 25"/>
                <a:gd name="T15" fmla="*/ 299 h 886"/>
                <a:gd name="T16" fmla="*/ 25 w 25"/>
                <a:gd name="T17" fmla="*/ 9 h 886"/>
                <a:gd name="T18" fmla="*/ 0 w 25"/>
                <a:gd name="T19" fmla="*/ 9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886">
                  <a:moveTo>
                    <a:pt x="25" y="886"/>
                  </a:moveTo>
                  <a:lnTo>
                    <a:pt x="25" y="0"/>
                  </a:lnTo>
                  <a:moveTo>
                    <a:pt x="25" y="877"/>
                  </a:moveTo>
                  <a:lnTo>
                    <a:pt x="0" y="877"/>
                  </a:lnTo>
                  <a:moveTo>
                    <a:pt x="25" y="588"/>
                  </a:moveTo>
                  <a:lnTo>
                    <a:pt x="0" y="588"/>
                  </a:lnTo>
                  <a:moveTo>
                    <a:pt x="25" y="299"/>
                  </a:moveTo>
                  <a:lnTo>
                    <a:pt x="0" y="299"/>
                  </a:lnTo>
                  <a:moveTo>
                    <a:pt x="25" y="9"/>
                  </a:moveTo>
                  <a:lnTo>
                    <a:pt x="0" y="9"/>
                  </a:lnTo>
                </a:path>
              </a:pathLst>
            </a:custGeom>
            <a:noFill/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2" name="Rectangle 366"/>
            <p:cNvSpPr>
              <a:spLocks noChangeArrowheads="1"/>
            </p:cNvSpPr>
            <p:nvPr/>
          </p:nvSpPr>
          <p:spPr bwMode="auto">
            <a:xfrm>
              <a:off x="955849" y="3729416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3" name="Rectangle 367"/>
            <p:cNvSpPr>
              <a:spLocks noChangeArrowheads="1"/>
            </p:cNvSpPr>
            <p:nvPr/>
          </p:nvSpPr>
          <p:spPr bwMode="auto">
            <a:xfrm>
              <a:off x="955849" y="3729416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4" name="Rectangle 368"/>
            <p:cNvSpPr>
              <a:spLocks noChangeArrowheads="1"/>
            </p:cNvSpPr>
            <p:nvPr/>
          </p:nvSpPr>
          <p:spPr bwMode="auto">
            <a:xfrm>
              <a:off x="955849" y="3510341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5" name="Rectangle 369"/>
            <p:cNvSpPr>
              <a:spLocks noChangeArrowheads="1"/>
            </p:cNvSpPr>
            <p:nvPr/>
          </p:nvSpPr>
          <p:spPr bwMode="auto">
            <a:xfrm>
              <a:off x="955849" y="3510341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6" name="Rectangle 370"/>
            <p:cNvSpPr>
              <a:spLocks noChangeArrowheads="1"/>
            </p:cNvSpPr>
            <p:nvPr/>
          </p:nvSpPr>
          <p:spPr bwMode="auto">
            <a:xfrm>
              <a:off x="852662" y="3718303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7" name="Rectangle 371"/>
            <p:cNvSpPr>
              <a:spLocks noChangeArrowheads="1"/>
            </p:cNvSpPr>
            <p:nvPr/>
          </p:nvSpPr>
          <p:spPr bwMode="auto">
            <a:xfrm>
              <a:off x="852662" y="3718303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8" name="Rectangle 372"/>
            <p:cNvSpPr>
              <a:spLocks noChangeArrowheads="1"/>
            </p:cNvSpPr>
            <p:nvPr/>
          </p:nvSpPr>
          <p:spPr bwMode="auto">
            <a:xfrm>
              <a:off x="903462" y="3380166"/>
              <a:ext cx="6985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9" name="Rectangle 373"/>
            <p:cNvSpPr>
              <a:spLocks noChangeArrowheads="1"/>
            </p:cNvSpPr>
            <p:nvPr/>
          </p:nvSpPr>
          <p:spPr bwMode="auto">
            <a:xfrm>
              <a:off x="903462" y="3380166"/>
              <a:ext cx="69850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0" name="Rectangle 374"/>
            <p:cNvSpPr>
              <a:spLocks noChangeArrowheads="1"/>
            </p:cNvSpPr>
            <p:nvPr/>
          </p:nvSpPr>
          <p:spPr bwMode="auto">
            <a:xfrm>
              <a:off x="852662" y="3600828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1" name="Rectangle 375"/>
            <p:cNvSpPr>
              <a:spLocks noChangeArrowheads="1"/>
            </p:cNvSpPr>
            <p:nvPr/>
          </p:nvSpPr>
          <p:spPr bwMode="auto">
            <a:xfrm>
              <a:off x="852662" y="3600828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2" name="Rectangle 376"/>
            <p:cNvSpPr>
              <a:spLocks noChangeArrowheads="1"/>
            </p:cNvSpPr>
            <p:nvPr/>
          </p:nvSpPr>
          <p:spPr bwMode="auto">
            <a:xfrm>
              <a:off x="801862" y="3904041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3" name="Rectangle 377"/>
            <p:cNvSpPr>
              <a:spLocks noChangeArrowheads="1"/>
            </p:cNvSpPr>
            <p:nvPr/>
          </p:nvSpPr>
          <p:spPr bwMode="auto">
            <a:xfrm>
              <a:off x="801862" y="3904041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4" name="Rectangle 378"/>
            <p:cNvSpPr>
              <a:spLocks noChangeArrowheads="1"/>
            </p:cNvSpPr>
            <p:nvPr/>
          </p:nvSpPr>
          <p:spPr bwMode="auto">
            <a:xfrm>
              <a:off x="903462" y="4150103"/>
              <a:ext cx="698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5" name="Rectangle 379"/>
            <p:cNvSpPr>
              <a:spLocks noChangeArrowheads="1"/>
            </p:cNvSpPr>
            <p:nvPr/>
          </p:nvSpPr>
          <p:spPr bwMode="auto">
            <a:xfrm>
              <a:off x="903462" y="4150103"/>
              <a:ext cx="69850" cy="69850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6" name="Rectangle 380"/>
            <p:cNvSpPr>
              <a:spLocks noChangeArrowheads="1"/>
            </p:cNvSpPr>
            <p:nvPr/>
          </p:nvSpPr>
          <p:spPr bwMode="auto">
            <a:xfrm>
              <a:off x="903462" y="3950078"/>
              <a:ext cx="6985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7" name="Rectangle 381"/>
            <p:cNvSpPr>
              <a:spLocks noChangeArrowheads="1"/>
            </p:cNvSpPr>
            <p:nvPr/>
          </p:nvSpPr>
          <p:spPr bwMode="auto">
            <a:xfrm>
              <a:off x="903462" y="3950078"/>
              <a:ext cx="69850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8" name="Rectangle 382"/>
            <p:cNvSpPr>
              <a:spLocks noChangeArrowheads="1"/>
            </p:cNvSpPr>
            <p:nvPr/>
          </p:nvSpPr>
          <p:spPr bwMode="auto">
            <a:xfrm>
              <a:off x="903462" y="4327903"/>
              <a:ext cx="6985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9" name="Rectangle 383"/>
            <p:cNvSpPr>
              <a:spLocks noChangeArrowheads="1"/>
            </p:cNvSpPr>
            <p:nvPr/>
          </p:nvSpPr>
          <p:spPr bwMode="auto">
            <a:xfrm>
              <a:off x="903462" y="4327903"/>
              <a:ext cx="69850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0" name="Rectangle 384"/>
            <p:cNvSpPr>
              <a:spLocks noChangeArrowheads="1"/>
            </p:cNvSpPr>
            <p:nvPr/>
          </p:nvSpPr>
          <p:spPr bwMode="auto">
            <a:xfrm>
              <a:off x="1008237" y="3927853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1" name="Rectangle 385"/>
            <p:cNvSpPr>
              <a:spLocks noChangeArrowheads="1"/>
            </p:cNvSpPr>
            <p:nvPr/>
          </p:nvSpPr>
          <p:spPr bwMode="auto">
            <a:xfrm>
              <a:off x="1008237" y="3927853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2" name="Line 386"/>
            <p:cNvSpPr>
              <a:spLocks noChangeShapeType="1"/>
            </p:cNvSpPr>
            <p:nvPr/>
          </p:nvSpPr>
          <p:spPr bwMode="auto">
            <a:xfrm>
              <a:off x="595487" y="3854828"/>
              <a:ext cx="687388" cy="0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3" name="Rectangle 387"/>
            <p:cNvSpPr>
              <a:spLocks noChangeArrowheads="1"/>
            </p:cNvSpPr>
            <p:nvPr/>
          </p:nvSpPr>
          <p:spPr bwMode="auto">
            <a:xfrm>
              <a:off x="1935337" y="4345366"/>
              <a:ext cx="69850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4" name="Rectangle 388"/>
            <p:cNvSpPr>
              <a:spLocks noChangeArrowheads="1"/>
            </p:cNvSpPr>
            <p:nvPr/>
          </p:nvSpPr>
          <p:spPr bwMode="auto">
            <a:xfrm>
              <a:off x="1987724" y="4488241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5" name="Rectangle 389"/>
            <p:cNvSpPr>
              <a:spLocks noChangeArrowheads="1"/>
            </p:cNvSpPr>
            <p:nvPr/>
          </p:nvSpPr>
          <p:spPr bwMode="auto">
            <a:xfrm>
              <a:off x="2229024" y="4569203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6" name="Rectangle 390"/>
            <p:cNvSpPr>
              <a:spLocks noChangeArrowheads="1"/>
            </p:cNvSpPr>
            <p:nvPr/>
          </p:nvSpPr>
          <p:spPr bwMode="auto">
            <a:xfrm>
              <a:off x="1884537" y="4432678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7" name="Rectangle 391"/>
            <p:cNvSpPr>
              <a:spLocks noChangeArrowheads="1"/>
            </p:cNvSpPr>
            <p:nvPr/>
          </p:nvSpPr>
          <p:spPr bwMode="auto">
            <a:xfrm>
              <a:off x="1643237" y="4540628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8" name="Rectangle 392"/>
            <p:cNvSpPr>
              <a:spLocks noChangeArrowheads="1"/>
            </p:cNvSpPr>
            <p:nvPr/>
          </p:nvSpPr>
          <p:spPr bwMode="auto">
            <a:xfrm>
              <a:off x="2008362" y="4602541"/>
              <a:ext cx="69850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9" name="Rectangle 393"/>
            <p:cNvSpPr>
              <a:spLocks noChangeArrowheads="1"/>
            </p:cNvSpPr>
            <p:nvPr/>
          </p:nvSpPr>
          <p:spPr bwMode="auto">
            <a:xfrm>
              <a:off x="1862312" y="4602541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0" name="Rectangle 394"/>
            <p:cNvSpPr>
              <a:spLocks noChangeArrowheads="1"/>
            </p:cNvSpPr>
            <p:nvPr/>
          </p:nvSpPr>
          <p:spPr bwMode="auto">
            <a:xfrm>
              <a:off x="1935337" y="4602541"/>
              <a:ext cx="69850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1" name="Rectangle 395"/>
            <p:cNvSpPr>
              <a:spLocks noChangeArrowheads="1"/>
            </p:cNvSpPr>
            <p:nvPr/>
          </p:nvSpPr>
          <p:spPr bwMode="auto">
            <a:xfrm>
              <a:off x="1716262" y="4599366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2" name="Rectangle 396"/>
            <p:cNvSpPr>
              <a:spLocks noChangeArrowheads="1"/>
            </p:cNvSpPr>
            <p:nvPr/>
          </p:nvSpPr>
          <p:spPr bwMode="auto">
            <a:xfrm>
              <a:off x="1789287" y="4600953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3" name="Rectangle 397"/>
            <p:cNvSpPr>
              <a:spLocks noChangeArrowheads="1"/>
            </p:cNvSpPr>
            <p:nvPr/>
          </p:nvSpPr>
          <p:spPr bwMode="auto">
            <a:xfrm>
              <a:off x="2082974" y="4600953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4" name="Rectangle 398"/>
            <p:cNvSpPr>
              <a:spLocks noChangeArrowheads="1"/>
            </p:cNvSpPr>
            <p:nvPr/>
          </p:nvSpPr>
          <p:spPr bwMode="auto">
            <a:xfrm>
              <a:off x="2155999" y="4599366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5" name="Line 399"/>
            <p:cNvSpPr>
              <a:spLocks noChangeShapeType="1"/>
            </p:cNvSpPr>
            <p:nvPr/>
          </p:nvSpPr>
          <p:spPr bwMode="auto">
            <a:xfrm>
              <a:off x="1625774" y="4583491"/>
              <a:ext cx="688975" cy="0"/>
            </a:xfrm>
            <a:prstGeom prst="line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6" name="Rectangle 400"/>
            <p:cNvSpPr>
              <a:spLocks noChangeArrowheads="1"/>
            </p:cNvSpPr>
            <p:nvPr/>
          </p:nvSpPr>
          <p:spPr bwMode="auto">
            <a:xfrm>
              <a:off x="1286049" y="2967416"/>
              <a:ext cx="577850" cy="16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MCMV</a:t>
              </a:r>
              <a:r>
                <a:rPr kumimoji="0" lang="de-DE" altLang="de-DE" sz="1100" b="1" i="0" u="none" strike="noStrike" cap="none" normalizeH="0" baseline="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WT</a:t>
              </a:r>
              <a:endParaRPr kumimoji="0" lang="de-DE" altLang="de-DE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0" name="Freeform 433"/>
            <p:cNvSpPr>
              <a:spLocks noEditPoints="1"/>
            </p:cNvSpPr>
            <p:nvPr/>
          </p:nvSpPr>
          <p:spPr bwMode="auto">
            <a:xfrm>
              <a:off x="3157714" y="4627947"/>
              <a:ext cx="2087563" cy="39688"/>
            </a:xfrm>
            <a:custGeom>
              <a:avLst/>
              <a:gdLst>
                <a:gd name="T0" fmla="*/ 0 w 1315"/>
                <a:gd name="T1" fmla="*/ 0 h 25"/>
                <a:gd name="T2" fmla="*/ 1315 w 1315"/>
                <a:gd name="T3" fmla="*/ 0 h 25"/>
                <a:gd name="T4" fmla="*/ 333 w 1315"/>
                <a:gd name="T5" fmla="*/ 25 h 25"/>
                <a:gd name="T6" fmla="*/ 333 w 1315"/>
                <a:gd name="T7" fmla="*/ 0 h 25"/>
                <a:gd name="T8" fmla="*/ 982 w 1315"/>
                <a:gd name="T9" fmla="*/ 25 h 25"/>
                <a:gd name="T10" fmla="*/ 982 w 1315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5" h="25">
                  <a:moveTo>
                    <a:pt x="0" y="0"/>
                  </a:moveTo>
                  <a:lnTo>
                    <a:pt x="1315" y="0"/>
                  </a:lnTo>
                  <a:moveTo>
                    <a:pt x="333" y="25"/>
                  </a:moveTo>
                  <a:lnTo>
                    <a:pt x="333" y="0"/>
                  </a:lnTo>
                  <a:moveTo>
                    <a:pt x="982" y="25"/>
                  </a:moveTo>
                  <a:lnTo>
                    <a:pt x="982" y="0"/>
                  </a:lnTo>
                </a:path>
              </a:pathLst>
            </a:custGeom>
            <a:noFill/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1" name="Rectangle 434"/>
            <p:cNvSpPr>
              <a:spLocks noChangeArrowheads="1"/>
            </p:cNvSpPr>
            <p:nvPr/>
          </p:nvSpPr>
          <p:spPr bwMode="auto">
            <a:xfrm>
              <a:off x="3060877" y="4566035"/>
              <a:ext cx="1222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2" name="Rectangle 435"/>
            <p:cNvSpPr>
              <a:spLocks noChangeArrowheads="1"/>
            </p:cNvSpPr>
            <p:nvPr/>
          </p:nvSpPr>
          <p:spPr bwMode="auto">
            <a:xfrm>
              <a:off x="3060877" y="4221547"/>
              <a:ext cx="1222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5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3" name="Rectangle 436"/>
            <p:cNvSpPr>
              <a:spLocks noChangeArrowheads="1"/>
            </p:cNvSpPr>
            <p:nvPr/>
          </p:nvSpPr>
          <p:spPr bwMode="auto">
            <a:xfrm>
              <a:off x="3003727" y="3877059"/>
              <a:ext cx="1857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10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4" name="Rectangle 437"/>
            <p:cNvSpPr>
              <a:spLocks noChangeArrowheads="1"/>
            </p:cNvSpPr>
            <p:nvPr/>
          </p:nvSpPr>
          <p:spPr bwMode="auto">
            <a:xfrm>
              <a:off x="3003727" y="3532571"/>
              <a:ext cx="1857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15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5" name="Rectangle 438"/>
            <p:cNvSpPr>
              <a:spLocks noChangeArrowheads="1"/>
            </p:cNvSpPr>
            <p:nvPr/>
          </p:nvSpPr>
          <p:spPr bwMode="auto">
            <a:xfrm>
              <a:off x="3003727" y="3188083"/>
              <a:ext cx="18573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20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6" name="Freeform 439"/>
            <p:cNvSpPr>
              <a:spLocks noEditPoints="1"/>
            </p:cNvSpPr>
            <p:nvPr/>
          </p:nvSpPr>
          <p:spPr bwMode="auto">
            <a:xfrm>
              <a:off x="3132314" y="3237296"/>
              <a:ext cx="39688" cy="1404939"/>
            </a:xfrm>
            <a:custGeom>
              <a:avLst/>
              <a:gdLst>
                <a:gd name="T0" fmla="*/ 25 w 25"/>
                <a:gd name="T1" fmla="*/ 885 h 885"/>
                <a:gd name="T2" fmla="*/ 25 w 25"/>
                <a:gd name="T3" fmla="*/ 0 h 885"/>
                <a:gd name="T4" fmla="*/ 25 w 25"/>
                <a:gd name="T5" fmla="*/ 876 h 885"/>
                <a:gd name="T6" fmla="*/ 0 w 25"/>
                <a:gd name="T7" fmla="*/ 876 h 885"/>
                <a:gd name="T8" fmla="*/ 25 w 25"/>
                <a:gd name="T9" fmla="*/ 659 h 885"/>
                <a:gd name="T10" fmla="*/ 0 w 25"/>
                <a:gd name="T11" fmla="*/ 659 h 885"/>
                <a:gd name="T12" fmla="*/ 25 w 25"/>
                <a:gd name="T13" fmla="*/ 443 h 885"/>
                <a:gd name="T14" fmla="*/ 0 w 25"/>
                <a:gd name="T15" fmla="*/ 443 h 885"/>
                <a:gd name="T16" fmla="*/ 25 w 25"/>
                <a:gd name="T17" fmla="*/ 226 h 885"/>
                <a:gd name="T18" fmla="*/ 0 w 25"/>
                <a:gd name="T19" fmla="*/ 226 h 885"/>
                <a:gd name="T20" fmla="*/ 25 w 25"/>
                <a:gd name="T21" fmla="*/ 9 h 885"/>
                <a:gd name="T22" fmla="*/ 0 w 25"/>
                <a:gd name="T23" fmla="*/ 9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85">
                  <a:moveTo>
                    <a:pt x="25" y="885"/>
                  </a:moveTo>
                  <a:lnTo>
                    <a:pt x="25" y="0"/>
                  </a:lnTo>
                  <a:moveTo>
                    <a:pt x="25" y="876"/>
                  </a:moveTo>
                  <a:lnTo>
                    <a:pt x="0" y="876"/>
                  </a:lnTo>
                  <a:moveTo>
                    <a:pt x="25" y="659"/>
                  </a:moveTo>
                  <a:lnTo>
                    <a:pt x="0" y="659"/>
                  </a:lnTo>
                  <a:moveTo>
                    <a:pt x="25" y="443"/>
                  </a:moveTo>
                  <a:lnTo>
                    <a:pt x="0" y="443"/>
                  </a:lnTo>
                  <a:moveTo>
                    <a:pt x="25" y="226"/>
                  </a:moveTo>
                  <a:lnTo>
                    <a:pt x="0" y="226"/>
                  </a:lnTo>
                  <a:moveTo>
                    <a:pt x="25" y="9"/>
                  </a:moveTo>
                  <a:lnTo>
                    <a:pt x="0" y="9"/>
                  </a:lnTo>
                </a:path>
              </a:pathLst>
            </a:custGeom>
            <a:noFill/>
            <a:ln w="269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7" name="Rectangle 440"/>
            <p:cNvSpPr>
              <a:spLocks noChangeArrowheads="1"/>
            </p:cNvSpPr>
            <p:nvPr/>
          </p:nvSpPr>
          <p:spPr bwMode="auto">
            <a:xfrm>
              <a:off x="3703814" y="3423034"/>
              <a:ext cx="68263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8" name="Rectangle 441"/>
            <p:cNvSpPr>
              <a:spLocks noChangeArrowheads="1"/>
            </p:cNvSpPr>
            <p:nvPr/>
          </p:nvSpPr>
          <p:spPr bwMode="auto">
            <a:xfrm>
              <a:off x="3703814" y="3423034"/>
              <a:ext cx="68263" cy="69850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9" name="Rectangle 442"/>
            <p:cNvSpPr>
              <a:spLocks noChangeArrowheads="1"/>
            </p:cNvSpPr>
            <p:nvPr/>
          </p:nvSpPr>
          <p:spPr bwMode="auto">
            <a:xfrm>
              <a:off x="3651427" y="4180272"/>
              <a:ext cx="698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0" name="Rectangle 443"/>
            <p:cNvSpPr>
              <a:spLocks noChangeArrowheads="1"/>
            </p:cNvSpPr>
            <p:nvPr/>
          </p:nvSpPr>
          <p:spPr bwMode="auto">
            <a:xfrm>
              <a:off x="3651427" y="4180272"/>
              <a:ext cx="69850" cy="69850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1" name="Rectangle 444"/>
            <p:cNvSpPr>
              <a:spLocks noChangeArrowheads="1"/>
            </p:cNvSpPr>
            <p:nvPr/>
          </p:nvSpPr>
          <p:spPr bwMode="auto">
            <a:xfrm>
              <a:off x="3651427" y="3802446"/>
              <a:ext cx="6985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2" name="Rectangle 445"/>
            <p:cNvSpPr>
              <a:spLocks noChangeArrowheads="1"/>
            </p:cNvSpPr>
            <p:nvPr/>
          </p:nvSpPr>
          <p:spPr bwMode="auto">
            <a:xfrm>
              <a:off x="3651427" y="3802446"/>
              <a:ext cx="69850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3" name="Rectangle 446"/>
            <p:cNvSpPr>
              <a:spLocks noChangeArrowheads="1"/>
            </p:cNvSpPr>
            <p:nvPr/>
          </p:nvSpPr>
          <p:spPr bwMode="auto">
            <a:xfrm>
              <a:off x="3703814" y="4553335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4" name="Rectangle 447"/>
            <p:cNvSpPr>
              <a:spLocks noChangeArrowheads="1"/>
            </p:cNvSpPr>
            <p:nvPr/>
          </p:nvSpPr>
          <p:spPr bwMode="auto">
            <a:xfrm>
              <a:off x="3703814" y="4553335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5" name="Rectangle 448"/>
            <p:cNvSpPr>
              <a:spLocks noChangeArrowheads="1"/>
            </p:cNvSpPr>
            <p:nvPr/>
          </p:nvSpPr>
          <p:spPr bwMode="auto">
            <a:xfrm>
              <a:off x="3703814" y="4302510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6" name="Rectangle 449"/>
            <p:cNvSpPr>
              <a:spLocks noChangeArrowheads="1"/>
            </p:cNvSpPr>
            <p:nvPr/>
          </p:nvSpPr>
          <p:spPr bwMode="auto">
            <a:xfrm>
              <a:off x="3703814" y="4302510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7" name="Rectangle 450"/>
            <p:cNvSpPr>
              <a:spLocks noChangeArrowheads="1"/>
            </p:cNvSpPr>
            <p:nvPr/>
          </p:nvSpPr>
          <p:spPr bwMode="auto">
            <a:xfrm>
              <a:off x="3600627" y="3513521"/>
              <a:ext cx="68263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8" name="Rectangle 451"/>
            <p:cNvSpPr>
              <a:spLocks noChangeArrowheads="1"/>
            </p:cNvSpPr>
            <p:nvPr/>
          </p:nvSpPr>
          <p:spPr bwMode="auto">
            <a:xfrm>
              <a:off x="3600627" y="3513521"/>
              <a:ext cx="68263" cy="69850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9" name="Rectangle 452"/>
            <p:cNvSpPr>
              <a:spLocks noChangeArrowheads="1"/>
            </p:cNvSpPr>
            <p:nvPr/>
          </p:nvSpPr>
          <p:spPr bwMode="auto">
            <a:xfrm>
              <a:off x="3651427" y="3686559"/>
              <a:ext cx="6985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0" name="Rectangle 453"/>
            <p:cNvSpPr>
              <a:spLocks noChangeArrowheads="1"/>
            </p:cNvSpPr>
            <p:nvPr/>
          </p:nvSpPr>
          <p:spPr bwMode="auto">
            <a:xfrm>
              <a:off x="3651427" y="3686559"/>
              <a:ext cx="69850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1" name="Rectangle 454"/>
            <p:cNvSpPr>
              <a:spLocks noChangeArrowheads="1"/>
            </p:cNvSpPr>
            <p:nvPr/>
          </p:nvSpPr>
          <p:spPr bwMode="auto">
            <a:xfrm>
              <a:off x="3600627" y="4572385"/>
              <a:ext cx="682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2" name="Rectangle 455"/>
            <p:cNvSpPr>
              <a:spLocks noChangeArrowheads="1"/>
            </p:cNvSpPr>
            <p:nvPr/>
          </p:nvSpPr>
          <p:spPr bwMode="auto">
            <a:xfrm>
              <a:off x="3600627" y="4572385"/>
              <a:ext cx="68263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3" name="Rectangle 456"/>
            <p:cNvSpPr>
              <a:spLocks noChangeArrowheads="1"/>
            </p:cNvSpPr>
            <p:nvPr/>
          </p:nvSpPr>
          <p:spPr bwMode="auto">
            <a:xfrm>
              <a:off x="3600627" y="4224722"/>
              <a:ext cx="68263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" name="Rectangle 457"/>
            <p:cNvSpPr>
              <a:spLocks noChangeArrowheads="1"/>
            </p:cNvSpPr>
            <p:nvPr/>
          </p:nvSpPr>
          <p:spPr bwMode="auto">
            <a:xfrm>
              <a:off x="3600627" y="4224722"/>
              <a:ext cx="68263" cy="69850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5" name="Rectangle 458"/>
            <p:cNvSpPr>
              <a:spLocks noChangeArrowheads="1"/>
            </p:cNvSpPr>
            <p:nvPr/>
          </p:nvSpPr>
          <p:spPr bwMode="auto">
            <a:xfrm>
              <a:off x="3651427" y="4004059"/>
              <a:ext cx="6985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6" name="Rectangle 459"/>
            <p:cNvSpPr>
              <a:spLocks noChangeArrowheads="1"/>
            </p:cNvSpPr>
            <p:nvPr/>
          </p:nvSpPr>
          <p:spPr bwMode="auto">
            <a:xfrm>
              <a:off x="3651427" y="4004059"/>
              <a:ext cx="69850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7" name="Line 460"/>
            <p:cNvSpPr>
              <a:spLocks noChangeShapeType="1"/>
            </p:cNvSpPr>
            <p:nvPr/>
          </p:nvSpPr>
          <p:spPr bwMode="auto">
            <a:xfrm>
              <a:off x="3343452" y="4061209"/>
              <a:ext cx="685800" cy="0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8" name="Rectangle 461"/>
            <p:cNvSpPr>
              <a:spLocks noChangeArrowheads="1"/>
            </p:cNvSpPr>
            <p:nvPr/>
          </p:nvSpPr>
          <p:spPr bwMode="auto">
            <a:xfrm>
              <a:off x="4734102" y="4229484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9" name="Rectangle 462"/>
            <p:cNvSpPr>
              <a:spLocks noChangeArrowheads="1"/>
            </p:cNvSpPr>
            <p:nvPr/>
          </p:nvSpPr>
          <p:spPr bwMode="auto">
            <a:xfrm>
              <a:off x="4630914" y="4294572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0" name="Rectangle 463"/>
            <p:cNvSpPr>
              <a:spLocks noChangeArrowheads="1"/>
            </p:cNvSpPr>
            <p:nvPr/>
          </p:nvSpPr>
          <p:spPr bwMode="auto">
            <a:xfrm>
              <a:off x="4527727" y="4221547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1" name="Rectangle 464"/>
            <p:cNvSpPr>
              <a:spLocks noChangeArrowheads="1"/>
            </p:cNvSpPr>
            <p:nvPr/>
          </p:nvSpPr>
          <p:spPr bwMode="auto">
            <a:xfrm>
              <a:off x="4837289" y="4218372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2" name="Rectangle 465"/>
            <p:cNvSpPr>
              <a:spLocks noChangeArrowheads="1"/>
            </p:cNvSpPr>
            <p:nvPr/>
          </p:nvSpPr>
          <p:spPr bwMode="auto">
            <a:xfrm>
              <a:off x="4527727" y="4440622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3" name="Rectangle 466"/>
            <p:cNvSpPr>
              <a:spLocks noChangeArrowheads="1"/>
            </p:cNvSpPr>
            <p:nvPr/>
          </p:nvSpPr>
          <p:spPr bwMode="auto">
            <a:xfrm>
              <a:off x="4784902" y="4351722"/>
              <a:ext cx="68263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4" name="Rectangle 467"/>
            <p:cNvSpPr>
              <a:spLocks noChangeArrowheads="1"/>
            </p:cNvSpPr>
            <p:nvPr/>
          </p:nvSpPr>
          <p:spPr bwMode="auto">
            <a:xfrm>
              <a:off x="4681714" y="4554922"/>
              <a:ext cx="69850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" name="Rectangle 468"/>
            <p:cNvSpPr>
              <a:spLocks noChangeArrowheads="1"/>
            </p:cNvSpPr>
            <p:nvPr/>
          </p:nvSpPr>
          <p:spPr bwMode="auto">
            <a:xfrm>
              <a:off x="4681714" y="4442210"/>
              <a:ext cx="69850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6" name="Rectangle 469"/>
            <p:cNvSpPr>
              <a:spLocks noChangeArrowheads="1"/>
            </p:cNvSpPr>
            <p:nvPr/>
          </p:nvSpPr>
          <p:spPr bwMode="auto">
            <a:xfrm>
              <a:off x="4578527" y="4527935"/>
              <a:ext cx="69850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7" name="Rectangle 470"/>
            <p:cNvSpPr>
              <a:spLocks noChangeArrowheads="1"/>
            </p:cNvSpPr>
            <p:nvPr/>
          </p:nvSpPr>
          <p:spPr bwMode="auto">
            <a:xfrm>
              <a:off x="4784902" y="4543810"/>
              <a:ext cx="68263" cy="69850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8" name="Line 471"/>
            <p:cNvSpPr>
              <a:spLocks noChangeShapeType="1"/>
            </p:cNvSpPr>
            <p:nvPr/>
          </p:nvSpPr>
          <p:spPr bwMode="auto">
            <a:xfrm>
              <a:off x="4373739" y="4416810"/>
              <a:ext cx="685800" cy="0"/>
            </a:xfrm>
            <a:prstGeom prst="line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9" name="Rectangle 472"/>
            <p:cNvSpPr>
              <a:spLocks noChangeArrowheads="1"/>
            </p:cNvSpPr>
            <p:nvPr/>
          </p:nvSpPr>
          <p:spPr bwMode="auto">
            <a:xfrm>
              <a:off x="3808589" y="2959483"/>
              <a:ext cx="887413" cy="16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MCMV</a:t>
              </a:r>
              <a:r>
                <a:rPr kumimoji="0" lang="de-DE" altLang="de-DE" sz="1100" b="1" i="0" u="none" strike="noStrike" cap="none" normalizeH="0" baseline="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M45Cterm</a:t>
              </a:r>
              <a:endParaRPr kumimoji="0" lang="de-DE" altLang="de-DE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2" name="Rectangle 495"/>
            <p:cNvSpPr>
              <a:spLocks noChangeArrowheads="1"/>
            </p:cNvSpPr>
            <p:nvPr/>
          </p:nvSpPr>
          <p:spPr bwMode="auto">
            <a:xfrm>
              <a:off x="5453239" y="4512060"/>
              <a:ext cx="5889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TAP</a:t>
              </a:r>
              <a:r>
                <a:rPr kumimoji="0" lang="de-DE" altLang="de-DE" sz="900" b="1" i="0" u="none" strike="noStrike" cap="none" normalizeH="0" baseline="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-/-</a:t>
              </a:r>
              <a:r>
                <a:rPr kumimoji="0" lang="de-DE" altLang="de-DE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-&gt;B6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3" name="Rectangle 498"/>
            <p:cNvSpPr>
              <a:spLocks noChangeArrowheads="1"/>
            </p:cNvSpPr>
            <p:nvPr/>
          </p:nvSpPr>
          <p:spPr bwMode="auto">
            <a:xfrm>
              <a:off x="5272264" y="4529522"/>
              <a:ext cx="69850" cy="68263"/>
            </a:xfrm>
            <a:prstGeom prst="rect">
              <a:avLst/>
            </a:prstGeom>
            <a:noFill/>
            <a:ln w="206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54" name="Rectangle 499"/>
            <p:cNvSpPr>
              <a:spLocks noChangeArrowheads="1"/>
            </p:cNvSpPr>
            <p:nvPr/>
          </p:nvSpPr>
          <p:spPr bwMode="auto">
            <a:xfrm>
              <a:off x="5456414" y="4310447"/>
              <a:ext cx="400050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B6-&gt;B6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5" name="Rectangle 500"/>
            <p:cNvSpPr>
              <a:spLocks noChangeArrowheads="1"/>
            </p:cNvSpPr>
            <p:nvPr/>
          </p:nvSpPr>
          <p:spPr bwMode="auto">
            <a:xfrm>
              <a:off x="5269089" y="4350135"/>
              <a:ext cx="6985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56" name="Rectangle 501"/>
            <p:cNvSpPr>
              <a:spLocks noChangeArrowheads="1"/>
            </p:cNvSpPr>
            <p:nvPr/>
          </p:nvSpPr>
          <p:spPr bwMode="auto">
            <a:xfrm>
              <a:off x="5264327" y="4343785"/>
              <a:ext cx="69850" cy="68263"/>
            </a:xfrm>
            <a:prstGeom prst="rect">
              <a:avLst/>
            </a:prstGeom>
            <a:noFill/>
            <a:ln w="15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658" name="Gerader Verbinder 746"/>
            <p:cNvCxnSpPr/>
            <p:nvPr/>
          </p:nvCxnSpPr>
          <p:spPr>
            <a:xfrm>
              <a:off x="992469" y="3330319"/>
              <a:ext cx="10080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9" name="Textfeld 747"/>
            <p:cNvSpPr txBox="1"/>
            <p:nvPr/>
          </p:nvSpPr>
          <p:spPr>
            <a:xfrm>
              <a:off x="1203365" y="3105476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/>
                <a:t>****</a:t>
              </a:r>
              <a:endParaRPr lang="de-DE" b="1" dirty="0"/>
            </a:p>
          </p:txBody>
        </p:sp>
        <p:cxnSp>
          <p:nvCxnSpPr>
            <p:cNvPr id="660" name="Gerader Verbinder 748"/>
            <p:cNvCxnSpPr/>
            <p:nvPr/>
          </p:nvCxnSpPr>
          <p:spPr>
            <a:xfrm>
              <a:off x="3717144" y="3328452"/>
              <a:ext cx="10080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1" name="Textfeld 749"/>
            <p:cNvSpPr txBox="1"/>
            <p:nvPr/>
          </p:nvSpPr>
          <p:spPr>
            <a:xfrm>
              <a:off x="4005064" y="3103609"/>
              <a:ext cx="3642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b="1" dirty="0" err="1" smtClean="0"/>
                <a:t>ns</a:t>
              </a:r>
              <a:endParaRPr lang="de-DE" sz="1200" b="1" dirty="0"/>
            </a:p>
          </p:txBody>
        </p:sp>
        <p:sp>
          <p:nvSpPr>
            <p:cNvPr id="662" name="Textfeld 661"/>
            <p:cNvSpPr txBox="1"/>
            <p:nvPr/>
          </p:nvSpPr>
          <p:spPr>
            <a:xfrm rot="16200000">
              <a:off x="-542639" y="3737775"/>
              <a:ext cx="14734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b="1" dirty="0" smtClean="0"/>
                <a:t>M45 </a:t>
              </a:r>
              <a:r>
                <a:rPr lang="de-DE" sz="1050" b="1" dirty="0" err="1" smtClean="0"/>
                <a:t>tet</a:t>
              </a:r>
              <a:r>
                <a:rPr lang="de-DE" sz="1050" b="1" baseline="30000" dirty="0" smtClean="0"/>
                <a:t>+</a:t>
              </a:r>
              <a:r>
                <a:rPr lang="de-DE" sz="1050" b="1" dirty="0" smtClean="0"/>
                <a:t>, % of CD8</a:t>
              </a:r>
              <a:r>
                <a:rPr lang="de-DE" sz="1050" b="1" baseline="30000" dirty="0" smtClean="0"/>
                <a:t>+</a:t>
              </a:r>
              <a:endParaRPr lang="de-DE" sz="1050" b="1" baseline="30000" dirty="0"/>
            </a:p>
          </p:txBody>
        </p:sp>
        <p:sp>
          <p:nvSpPr>
            <p:cNvPr id="663" name="Textfeld 662"/>
            <p:cNvSpPr txBox="1"/>
            <p:nvPr/>
          </p:nvSpPr>
          <p:spPr>
            <a:xfrm rot="16200000">
              <a:off x="2114584" y="3704455"/>
              <a:ext cx="14734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b="1" dirty="0" smtClean="0"/>
                <a:t>M45 </a:t>
              </a:r>
              <a:r>
                <a:rPr lang="de-DE" sz="1050" b="1" dirty="0" err="1" smtClean="0"/>
                <a:t>tet</a:t>
              </a:r>
              <a:r>
                <a:rPr lang="de-DE" sz="1050" b="1" baseline="30000" dirty="0" smtClean="0"/>
                <a:t>+</a:t>
              </a:r>
              <a:r>
                <a:rPr lang="de-DE" sz="1050" b="1" dirty="0" smtClean="0"/>
                <a:t>, % of CD8</a:t>
              </a:r>
              <a:r>
                <a:rPr lang="de-DE" sz="1050" b="1" baseline="30000" dirty="0" smtClean="0"/>
                <a:t>+</a:t>
              </a:r>
              <a:endParaRPr lang="de-DE" sz="1050" b="1" baseline="30000" dirty="0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0" y="2627784"/>
            <a:ext cx="4678362" cy="232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67" name="Group 566"/>
          <p:cNvGrpSpPr/>
          <p:nvPr/>
        </p:nvGrpSpPr>
        <p:grpSpPr>
          <a:xfrm>
            <a:off x="78740" y="6969750"/>
            <a:ext cx="2774196" cy="2056409"/>
            <a:chOff x="78740" y="6969750"/>
            <a:chExt cx="2774196" cy="2056409"/>
          </a:xfrm>
        </p:grpSpPr>
        <p:pic>
          <p:nvPicPr>
            <p:cNvPr id="568" name="Picture 5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615" y="7236296"/>
              <a:ext cx="2683693" cy="1771237"/>
            </a:xfrm>
            <a:prstGeom prst="rect">
              <a:avLst/>
            </a:prstGeom>
          </p:spPr>
        </p:pic>
        <p:sp>
          <p:nvSpPr>
            <p:cNvPr id="569" name="Rectangle 568"/>
            <p:cNvSpPr/>
            <p:nvPr/>
          </p:nvSpPr>
          <p:spPr>
            <a:xfrm>
              <a:off x="126423" y="7596336"/>
              <a:ext cx="153987" cy="11521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0" name="Textfeld 661"/>
            <p:cNvSpPr txBox="1"/>
            <p:nvPr/>
          </p:nvSpPr>
          <p:spPr>
            <a:xfrm rot="16200000">
              <a:off x="-648062" y="8045442"/>
              <a:ext cx="170751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b="1" dirty="0" smtClean="0"/>
                <a:t>CD45.2+, % </a:t>
              </a:r>
              <a:r>
                <a:rPr lang="de-DE" sz="1050" b="1" dirty="0" err="1" smtClean="0"/>
                <a:t>of</a:t>
              </a:r>
              <a:r>
                <a:rPr lang="de-DE" sz="1050" b="1" dirty="0" smtClean="0"/>
                <a:t> total CD8</a:t>
              </a:r>
              <a:endParaRPr lang="de-DE" sz="1050" b="1" baseline="30000" dirty="0"/>
            </a:p>
          </p:txBody>
        </p:sp>
        <p:sp>
          <p:nvSpPr>
            <p:cNvPr id="571" name="Rectangle 400"/>
            <p:cNvSpPr>
              <a:spLocks noChangeArrowheads="1"/>
            </p:cNvSpPr>
            <p:nvPr/>
          </p:nvSpPr>
          <p:spPr bwMode="auto">
            <a:xfrm>
              <a:off x="756512" y="7067019"/>
              <a:ext cx="101630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1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Chimerism</a:t>
              </a:r>
              <a:r>
                <a:rPr kumimoji="0" lang="de-DE" altLang="de-DE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de-DE" altLang="de-DE" sz="11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test</a:t>
              </a:r>
              <a:endParaRPr kumimoji="0" lang="de-DE" altLang="de-DE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2" name="Rectangle 571"/>
            <p:cNvSpPr/>
            <p:nvPr/>
          </p:nvSpPr>
          <p:spPr>
            <a:xfrm>
              <a:off x="2262655" y="8494912"/>
              <a:ext cx="518273" cy="5126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3" name="Rectangle 495"/>
            <p:cNvSpPr>
              <a:spLocks noChangeArrowheads="1"/>
            </p:cNvSpPr>
            <p:nvPr/>
          </p:nvSpPr>
          <p:spPr bwMode="auto">
            <a:xfrm>
              <a:off x="2263973" y="8748464"/>
              <a:ext cx="5889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TAP</a:t>
              </a:r>
              <a:r>
                <a:rPr kumimoji="0" lang="de-DE" altLang="de-DE" sz="900" b="1" i="0" u="none" strike="noStrike" cap="none" normalizeH="0" baseline="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-/-</a:t>
              </a:r>
              <a:r>
                <a:rPr kumimoji="0" lang="de-DE" altLang="de-DE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-&gt;B6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4" name="Rectangle 499"/>
            <p:cNvSpPr>
              <a:spLocks noChangeArrowheads="1"/>
            </p:cNvSpPr>
            <p:nvPr/>
          </p:nvSpPr>
          <p:spPr bwMode="auto">
            <a:xfrm>
              <a:off x="2267148" y="8598495"/>
              <a:ext cx="400050" cy="77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B6-&gt;B6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5" name="Textfeld 31"/>
            <p:cNvSpPr txBox="1">
              <a:spLocks noChangeArrowheads="1"/>
            </p:cNvSpPr>
            <p:nvPr/>
          </p:nvSpPr>
          <p:spPr bwMode="auto">
            <a:xfrm>
              <a:off x="116632" y="6969750"/>
              <a:ext cx="32092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600" b="1" dirty="0"/>
                <a:t>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Macintosh PowerPoint</Application>
  <PresentationFormat>On-screen Show (4:3)</PresentationFormat>
  <Paragraphs>65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Times New Roman</vt:lpstr>
      <vt:lpstr>Arial</vt:lpstr>
      <vt:lpstr>Larissa-Design</vt:lpstr>
      <vt:lpstr>PowerPoint Presentation</vt:lpstr>
    </vt:vector>
  </TitlesOfParts>
  <Company>Helmholtz-Zentrum für Infektiosnforschung GmbH</Company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ide10</dc:creator>
  <cp:lastModifiedBy>Iryna Dekhtiarenko</cp:lastModifiedBy>
  <cp:revision>368</cp:revision>
  <cp:lastPrinted>2016-02-19T03:20:28Z</cp:lastPrinted>
  <dcterms:created xsi:type="dcterms:W3CDTF">2014-03-12T09:12:21Z</dcterms:created>
  <dcterms:modified xsi:type="dcterms:W3CDTF">2016-11-24T20:02:12Z</dcterms:modified>
</cp:coreProperties>
</file>